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7" r:id="rId1"/>
  </p:sldMasterIdLst>
  <p:sldIdLst>
    <p:sldId id="256" r:id="rId2"/>
    <p:sldId id="257" r:id="rId3"/>
    <p:sldId id="258" r:id="rId4"/>
    <p:sldId id="259" r:id="rId5"/>
    <p:sldId id="282" r:id="rId6"/>
    <p:sldId id="269" r:id="rId7"/>
    <p:sldId id="260" r:id="rId8"/>
    <p:sldId id="261" r:id="rId9"/>
    <p:sldId id="262" r:id="rId10"/>
    <p:sldId id="263" r:id="rId11"/>
    <p:sldId id="264" r:id="rId12"/>
    <p:sldId id="265" r:id="rId13"/>
    <p:sldId id="280" r:id="rId14"/>
    <p:sldId id="281" r:id="rId15"/>
    <p:sldId id="271" r:id="rId16"/>
    <p:sldId id="272" r:id="rId17"/>
    <p:sldId id="273" r:id="rId18"/>
    <p:sldId id="274" r:id="rId19"/>
    <p:sldId id="275" r:id="rId20"/>
    <p:sldId id="276" r:id="rId21"/>
    <p:sldId id="277" r:id="rId22"/>
    <p:sldId id="278" r:id="rId23"/>
    <p:sldId id="279" r:id="rId24"/>
    <p:sldId id="267" r:id="rId25"/>
    <p:sldId id="268" r:id="rId26"/>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94684"/>
  </p:normalViewPr>
  <p:slideViewPr>
    <p:cSldViewPr>
      <p:cViewPr varScale="1">
        <p:scale>
          <a:sx n="106" d="100"/>
          <a:sy n="106" d="100"/>
        </p:scale>
        <p:origin x="256"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2967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873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18509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18867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47303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12860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33988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629221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31083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95500" y="2245126"/>
            <a:ext cx="8001000" cy="1059179"/>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4497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7646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4540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667515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12/8/23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240680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12/8/23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3872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12/8/23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08325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517153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6421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12/8/23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391008242"/>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gile-chamber-93508-3b4b97083fcc.herokuapp.com/"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79498" y="1891568"/>
            <a:ext cx="9454799" cy="1456267"/>
          </a:xfrm>
          <a:prstGeom prst="rect">
            <a:avLst/>
          </a:prstGeom>
        </p:spPr>
        <p:txBody>
          <a:bodyPr vert="horz" lIns="91440" tIns="45720" rIns="91440" bIns="45720" rtlCol="0" anchor="ctr">
            <a:normAutofit fontScale="90000"/>
          </a:bodyPr>
          <a:lstStyle/>
          <a:p>
            <a:pPr marL="781050" marR="5080" indent="-768350">
              <a:lnSpc>
                <a:spcPct val="90000"/>
              </a:lnSpc>
            </a:pPr>
            <a:r>
              <a:rPr lang="en-US" sz="3300" cap="none" spc="-10" dirty="0">
                <a:latin typeface="Times New Roman" panose="02020603050405020304" pitchFamily="18" charset="0"/>
                <a:cs typeface="Times New Roman" panose="02020603050405020304" pitchFamily="18" charset="0"/>
              </a:rPr>
              <a:t>							Project Presentation </a:t>
            </a:r>
            <a:br>
              <a:rPr lang="en-US" sz="3300" cap="none" spc="-10" dirty="0">
                <a:latin typeface="Times New Roman" panose="02020603050405020304" pitchFamily="18" charset="0"/>
                <a:cs typeface="Times New Roman" panose="02020603050405020304" pitchFamily="18" charset="0"/>
              </a:rPr>
            </a:br>
            <a:r>
              <a:rPr lang="en-US" sz="3300" cap="none" spc="-10" dirty="0">
                <a:latin typeface="Times New Roman" panose="02020603050405020304" pitchFamily="18" charset="0"/>
                <a:cs typeface="Times New Roman" panose="02020603050405020304" pitchFamily="18" charset="0"/>
              </a:rPr>
              <a:t>									</a:t>
            </a:r>
            <a:br>
              <a:rPr lang="en-US" sz="3300" cap="none" dirty="0">
                <a:latin typeface="Times New Roman" panose="02020603050405020304" pitchFamily="18" charset="0"/>
                <a:cs typeface="Times New Roman" panose="02020603050405020304" pitchFamily="18" charset="0"/>
              </a:rPr>
            </a:br>
            <a:r>
              <a:rPr lang="en-US" sz="3300" cap="none" dirty="0">
                <a:latin typeface="Times New Roman" panose="02020603050405020304" pitchFamily="18" charset="0"/>
                <a:cs typeface="Times New Roman" panose="02020603050405020304" pitchFamily="18" charset="0"/>
              </a:rPr>
              <a:t>	</a:t>
            </a:r>
            <a:r>
              <a:rPr lang="en-US" sz="3300" cap="none" spc="-10" dirty="0">
                <a:latin typeface="Times New Roman" panose="02020603050405020304" pitchFamily="18" charset="0"/>
                <a:cs typeface="Times New Roman" panose="02020603050405020304" pitchFamily="18" charset="0"/>
              </a:rPr>
              <a:t>Public </a:t>
            </a:r>
            <a:r>
              <a:rPr lang="en-US" sz="3300" cap="none" spc="-5" dirty="0">
                <a:latin typeface="Times New Roman" panose="02020603050405020304" pitchFamily="18" charset="0"/>
                <a:cs typeface="Times New Roman" panose="02020603050405020304" pitchFamily="18" charset="0"/>
              </a:rPr>
              <a:t>Restroom </a:t>
            </a:r>
            <a:r>
              <a:rPr lang="en-US" sz="3300" cap="none" spc="-885" dirty="0">
                <a:latin typeface="Times New Roman" panose="02020603050405020304" pitchFamily="18" charset="0"/>
                <a:cs typeface="Times New Roman" panose="02020603050405020304" pitchFamily="18" charset="0"/>
              </a:rPr>
              <a:t> </a:t>
            </a:r>
            <a:r>
              <a:rPr lang="en-US" sz="3300" cap="none" spc="-10" dirty="0">
                <a:latin typeface="Times New Roman" panose="02020603050405020304" pitchFamily="18" charset="0"/>
                <a:cs typeface="Times New Roman" panose="02020603050405020304" pitchFamily="18" charset="0"/>
              </a:rPr>
              <a:t>Locator</a:t>
            </a:r>
            <a:r>
              <a:rPr lang="en-US" sz="3300" cap="none" spc="-20" dirty="0">
                <a:latin typeface="Times New Roman" panose="02020603050405020304" pitchFamily="18" charset="0"/>
                <a:cs typeface="Times New Roman" panose="02020603050405020304" pitchFamily="18" charset="0"/>
              </a:rPr>
              <a:t> </a:t>
            </a:r>
            <a:r>
              <a:rPr lang="en-US" sz="3300" cap="none" spc="-5" dirty="0">
                <a:latin typeface="Times New Roman" panose="02020603050405020304" pitchFamily="18" charset="0"/>
                <a:cs typeface="Times New Roman" panose="02020603050405020304" pitchFamily="18" charset="0"/>
              </a:rPr>
              <a:t>For</a:t>
            </a:r>
            <a:r>
              <a:rPr lang="en-US" sz="3300" cap="none" spc="-10" dirty="0">
                <a:latin typeface="Times New Roman" panose="02020603050405020304" pitchFamily="18" charset="0"/>
                <a:cs typeface="Times New Roman" panose="02020603050405020304" pitchFamily="18" charset="0"/>
              </a:rPr>
              <a:t> </a:t>
            </a:r>
            <a:r>
              <a:rPr lang="en-US" sz="3300" cap="none" spc="-5" dirty="0">
                <a:latin typeface="Times New Roman" panose="02020603050405020304" pitchFamily="18" charset="0"/>
                <a:cs typeface="Times New Roman" panose="02020603050405020304" pitchFamily="18" charset="0"/>
              </a:rPr>
              <a:t>Specially</a:t>
            </a:r>
            <a:r>
              <a:rPr lang="en-US" sz="3300" cap="none" spc="-10" dirty="0">
                <a:latin typeface="Times New Roman" panose="02020603050405020304" pitchFamily="18" charset="0"/>
                <a:cs typeface="Times New Roman" panose="02020603050405020304" pitchFamily="18" charset="0"/>
              </a:rPr>
              <a:t> </a:t>
            </a:r>
            <a:r>
              <a:rPr lang="en-US" sz="3300" cap="none" spc="-5" dirty="0">
                <a:latin typeface="Times New Roman" panose="02020603050405020304" pitchFamily="18" charset="0"/>
                <a:cs typeface="Times New Roman" panose="02020603050405020304" pitchFamily="18" charset="0"/>
              </a:rPr>
              <a:t>Challenged</a:t>
            </a:r>
          </a:p>
        </p:txBody>
      </p:sp>
      <p:sp>
        <p:nvSpPr>
          <p:cNvPr id="3" name="object 3"/>
          <p:cNvSpPr txBox="1"/>
          <p:nvPr/>
        </p:nvSpPr>
        <p:spPr>
          <a:xfrm>
            <a:off x="3877493" y="4080949"/>
            <a:ext cx="6143423" cy="569050"/>
          </a:xfrm>
          <a:prstGeom prst="rect">
            <a:avLst/>
          </a:prstGeom>
        </p:spPr>
        <p:txBody>
          <a:bodyPr vert="horz" lIns="91440" tIns="45720" rIns="91440" bIns="45720" rtlCol="0" anchor="ctr">
            <a:normAutofit/>
          </a:bodyPr>
          <a:lstStyle/>
          <a:p>
            <a:pPr marL="12700">
              <a:spcAft>
                <a:spcPts val="1000"/>
              </a:spcAft>
              <a:buClr>
                <a:schemeClr val="tx1"/>
              </a:buClr>
              <a:buSzPct val="100000"/>
            </a:pPr>
            <a:r>
              <a:rPr lang="en-US" sz="2400" b="1" spc="-5" dirty="0">
                <a:latin typeface="Times New Roman" panose="02020603050405020304" pitchFamily="18" charset="0"/>
                <a:cs typeface="Times New Roman" panose="02020603050405020304" pitchFamily="18" charset="0"/>
              </a:rPr>
              <a:t>Group</a:t>
            </a:r>
            <a:r>
              <a:rPr lang="en-US" sz="2400" b="1" spc="-30" dirty="0">
                <a:latin typeface="Times New Roman" panose="02020603050405020304" pitchFamily="18" charset="0"/>
                <a:cs typeface="Times New Roman" panose="02020603050405020304" pitchFamily="18" charset="0"/>
              </a:rPr>
              <a:t> </a:t>
            </a:r>
            <a:r>
              <a:rPr lang="en-US" sz="2400" b="1" spc="-5" dirty="0">
                <a:latin typeface="Times New Roman" panose="02020603050405020304" pitchFamily="18" charset="0"/>
                <a:cs typeface="Times New Roman" panose="02020603050405020304" pitchFamily="18" charset="0"/>
              </a:rPr>
              <a:t>Name:</a:t>
            </a:r>
            <a:r>
              <a:rPr lang="en-US" sz="2400" b="1" spc="-30" dirty="0">
                <a:latin typeface="Times New Roman" panose="02020603050405020304" pitchFamily="18" charset="0"/>
                <a:cs typeface="Times New Roman" panose="02020603050405020304" pitchFamily="18" charset="0"/>
              </a:rPr>
              <a:t> </a:t>
            </a:r>
            <a:r>
              <a:rPr lang="en-US" sz="2400" b="1" spc="-10" dirty="0">
                <a:latin typeface="Times New Roman" panose="02020603050405020304" pitchFamily="18" charset="0"/>
                <a:cs typeface="Times New Roman" panose="02020603050405020304" pitchFamily="18" charset="0"/>
              </a:rPr>
              <a:t>The</a:t>
            </a:r>
            <a:r>
              <a:rPr lang="en-US" sz="2400" b="1" spc="-35" dirty="0">
                <a:latin typeface="Times New Roman" panose="02020603050405020304" pitchFamily="18" charset="0"/>
                <a:cs typeface="Times New Roman" panose="02020603050405020304" pitchFamily="18" charset="0"/>
              </a:rPr>
              <a:t> </a:t>
            </a:r>
            <a:r>
              <a:rPr lang="en-US" sz="2400" b="1" spc="-5" dirty="0">
                <a:latin typeface="Times New Roman" panose="02020603050405020304" pitchFamily="18" charset="0"/>
                <a:cs typeface="Times New Roman" panose="02020603050405020304" pitchFamily="18" charset="0"/>
              </a:rPr>
              <a:t>Beatles</a:t>
            </a:r>
            <a:endParaRPr lang="en-US" sz="24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1"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3" name="Straight Connector 12">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3"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5" name="Straight Connector 94">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4" name="object 4"/>
          <p:cNvSpPr txBox="1"/>
          <p:nvPr/>
        </p:nvSpPr>
        <p:spPr>
          <a:xfrm>
            <a:off x="4464633" y="4698059"/>
            <a:ext cx="2376170" cy="391160"/>
          </a:xfrm>
          <a:prstGeom prst="rect">
            <a:avLst/>
          </a:prstGeom>
        </p:spPr>
        <p:txBody>
          <a:bodyPr vert="horz" wrap="square" lIns="0" tIns="12700" rIns="0" bIns="0" rtlCol="0">
            <a:spAutoFit/>
          </a:bodyPr>
          <a:lstStyle/>
          <a:p>
            <a:pPr marL="12700">
              <a:spcBef>
                <a:spcPts val="100"/>
              </a:spcBef>
            </a:pPr>
            <a:r>
              <a:rPr sz="2400" b="1" spc="-5" dirty="0">
                <a:latin typeface="Times New Roman"/>
                <a:cs typeface="Times New Roman"/>
              </a:rPr>
              <a:t>Group</a:t>
            </a:r>
            <a:r>
              <a:rPr sz="2400" b="1" spc="-50" dirty="0">
                <a:latin typeface="Times New Roman"/>
                <a:cs typeface="Times New Roman"/>
              </a:rPr>
              <a:t> </a:t>
            </a:r>
            <a:r>
              <a:rPr sz="2400" b="1" spc="-5" dirty="0">
                <a:latin typeface="Times New Roman"/>
                <a:cs typeface="Times New Roman"/>
              </a:rPr>
              <a:t>Number:</a:t>
            </a:r>
            <a:r>
              <a:rPr sz="2400" b="1" spc="-45" dirty="0">
                <a:latin typeface="Times New Roman"/>
                <a:cs typeface="Times New Roman"/>
              </a:rPr>
              <a:t> </a:t>
            </a:r>
            <a:r>
              <a:rPr sz="2400" b="1" dirty="0">
                <a:latin typeface="Times New Roman"/>
                <a:cs typeface="Times New Roman"/>
              </a:rPr>
              <a:t>2</a:t>
            </a:r>
            <a:endParaRPr lang="en-IN" sz="24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55266"/>
            <a:ext cx="11430000" cy="720710"/>
          </a:xfrm>
          <a:prstGeom prst="rect">
            <a:avLst/>
          </a:prstGeom>
        </p:spPr>
        <p:txBody>
          <a:bodyPr vert="horz" wrap="square" lIns="0" tIns="12700" rIns="0" bIns="0" rtlCol="0">
            <a:spAutoFit/>
          </a:bodyPr>
          <a:lstStyle/>
          <a:p>
            <a:pPr marL="12700">
              <a:spcBef>
                <a:spcPts val="100"/>
              </a:spcBef>
            </a:pPr>
            <a:r>
              <a:rPr lang="en-IN" sz="2800" b="1" cap="none" spc="-5" dirty="0">
                <a:latin typeface="Times New Roman" panose="02020603050405020304" pitchFamily="18" charset="0"/>
                <a:cs typeface="Times New Roman" panose="02020603050405020304" pitchFamily="18" charset="0"/>
              </a:rPr>
              <a:t>Reset</a:t>
            </a:r>
            <a:r>
              <a:rPr lang="en-IN" sz="2800" b="1" cap="none" spc="-85" dirty="0">
                <a:latin typeface="Times New Roman" panose="02020603050405020304" pitchFamily="18" charset="0"/>
                <a:cs typeface="Times New Roman" panose="02020603050405020304" pitchFamily="18" charset="0"/>
              </a:rPr>
              <a:t> </a:t>
            </a:r>
            <a:r>
              <a:rPr lang="en-IN" sz="2800" b="1" cap="none" spc="-5" dirty="0">
                <a:latin typeface="Times New Roman" panose="02020603050405020304" pitchFamily="18" charset="0"/>
                <a:cs typeface="Times New Roman" panose="02020603050405020304" pitchFamily="18" charset="0"/>
              </a:rPr>
              <a:t>Password: </a:t>
            </a:r>
            <a:r>
              <a:rPr lang="en-IN" sz="2200" cap="none" spc="-5" dirty="0">
                <a:latin typeface="Times New Roman"/>
                <a:cs typeface="Times New Roman"/>
              </a:rPr>
              <a:t>User</a:t>
            </a:r>
            <a:r>
              <a:rPr lang="en-IN" sz="2200" cap="none" spc="-35" dirty="0">
                <a:latin typeface="Times New Roman"/>
                <a:cs typeface="Times New Roman"/>
              </a:rPr>
              <a:t> </a:t>
            </a:r>
            <a:r>
              <a:rPr lang="en-IN" sz="2200" cap="none" spc="-5" dirty="0">
                <a:latin typeface="Times New Roman"/>
                <a:cs typeface="Times New Roman"/>
              </a:rPr>
              <a:t>can</a:t>
            </a:r>
            <a:r>
              <a:rPr lang="en-IN" sz="2200" cap="none" spc="-35" dirty="0">
                <a:latin typeface="Times New Roman"/>
                <a:cs typeface="Times New Roman"/>
              </a:rPr>
              <a:t> </a:t>
            </a:r>
            <a:r>
              <a:rPr lang="en-IN" sz="2200" cap="none" spc="-5" dirty="0">
                <a:latin typeface="Times New Roman"/>
                <a:cs typeface="Times New Roman"/>
              </a:rPr>
              <a:t>access</a:t>
            </a:r>
            <a:r>
              <a:rPr lang="en-IN" sz="2200" cap="none" spc="-30" dirty="0">
                <a:latin typeface="Times New Roman"/>
                <a:cs typeface="Times New Roman"/>
              </a:rPr>
              <a:t> </a:t>
            </a:r>
            <a:r>
              <a:rPr lang="en-IN" sz="2200" cap="none" spc="-5" dirty="0">
                <a:latin typeface="Times New Roman"/>
                <a:cs typeface="Times New Roman"/>
              </a:rPr>
              <a:t>this </a:t>
            </a:r>
            <a:r>
              <a:rPr lang="en-IN" sz="2200" cap="none" spc="-585" dirty="0">
                <a:latin typeface="Times New Roman"/>
                <a:cs typeface="Times New Roman"/>
              </a:rPr>
              <a:t> </a:t>
            </a:r>
            <a:r>
              <a:rPr lang="en-IN" sz="2200" cap="none" dirty="0">
                <a:latin typeface="Times New Roman"/>
                <a:cs typeface="Times New Roman"/>
              </a:rPr>
              <a:t>feature from </a:t>
            </a:r>
            <a:r>
              <a:rPr lang="en-IN" sz="2200" cap="none" spc="-5" dirty="0">
                <a:latin typeface="Times New Roman"/>
                <a:cs typeface="Times New Roman"/>
              </a:rPr>
              <a:t>my </a:t>
            </a:r>
            <a:r>
              <a:rPr lang="en-IN" sz="2200" cap="none" dirty="0">
                <a:latin typeface="Times New Roman"/>
                <a:cs typeface="Times New Roman"/>
              </a:rPr>
              <a:t> </a:t>
            </a:r>
            <a:r>
              <a:rPr lang="en-IN" sz="2200" cap="none" spc="-5" dirty="0">
                <a:latin typeface="Times New Roman"/>
                <a:cs typeface="Times New Roman"/>
              </a:rPr>
              <a:t>account</a:t>
            </a:r>
            <a:br>
              <a:rPr lang="en-IN" sz="1800" cap="none" dirty="0">
                <a:latin typeface="Times New Roman"/>
                <a:cs typeface="Times New Roman"/>
              </a:rPr>
            </a:br>
            <a:endParaRPr lang="en-IN" sz="1800" cap="none" dirty="0">
              <a:latin typeface="Times New Roman" panose="02020603050405020304" pitchFamily="18" charset="0"/>
              <a:cs typeface="Times New Roman" panose="02020603050405020304" pitchFamily="18" charset="0"/>
            </a:endParaRPr>
          </a:p>
        </p:txBody>
      </p:sp>
      <p:pic>
        <p:nvPicPr>
          <p:cNvPr id="7" name="object 7"/>
          <p:cNvPicPr/>
          <p:nvPr/>
        </p:nvPicPr>
        <p:blipFill>
          <a:blip r:embed="rId2" cstate="print"/>
          <a:stretch>
            <a:fillRect/>
          </a:stretch>
        </p:blipFill>
        <p:spPr>
          <a:xfrm>
            <a:off x="1485900" y="875976"/>
            <a:ext cx="9220200" cy="5543874"/>
          </a:xfrm>
          <a:prstGeom prst="rect">
            <a:avLst/>
          </a:prstGeom>
          <a:effectLst>
            <a:softEdge rad="381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30741"/>
            <a:ext cx="7581900" cy="775853"/>
          </a:xfrm>
          <a:prstGeom prst="rect">
            <a:avLst/>
          </a:prstGeom>
        </p:spPr>
        <p:txBody>
          <a:bodyPr vert="horz" wrap="square" lIns="0" tIns="57150" rIns="0" bIns="0" rtlCol="0">
            <a:spAutoFit/>
          </a:bodyPr>
          <a:lstStyle/>
          <a:p>
            <a:pPr marL="12700" marR="5080">
              <a:lnSpc>
                <a:spcPts val="2810"/>
              </a:lnSpc>
              <a:spcBef>
                <a:spcPts val="450"/>
              </a:spcBef>
            </a:pPr>
            <a:r>
              <a:rPr lang="en-IN" sz="2800" b="1" cap="none" spc="-5" dirty="0">
                <a:latin typeface="Times New Roman" panose="02020603050405020304" pitchFamily="18" charset="0"/>
                <a:cs typeface="Times New Roman" panose="02020603050405020304" pitchFamily="18" charset="0"/>
              </a:rPr>
              <a:t>Current </a:t>
            </a:r>
            <a:r>
              <a:rPr lang="en-IN" sz="2800" b="1" cap="none" spc="-10" dirty="0">
                <a:latin typeface="Times New Roman" panose="02020603050405020304" pitchFamily="18" charset="0"/>
                <a:cs typeface="Times New Roman" panose="02020603050405020304" pitchFamily="18" charset="0"/>
              </a:rPr>
              <a:t>Location </a:t>
            </a:r>
            <a:r>
              <a:rPr lang="en-IN" sz="2800" b="1" cap="none" spc="-5" dirty="0">
                <a:latin typeface="Times New Roman" panose="02020603050405020304" pitchFamily="18" charset="0"/>
                <a:cs typeface="Times New Roman" panose="02020603050405020304" pitchFamily="18" charset="0"/>
              </a:rPr>
              <a:t>With </a:t>
            </a:r>
            <a:r>
              <a:rPr lang="en-IN" sz="2800" b="1" cap="none" spc="-640" dirty="0">
                <a:latin typeface="Times New Roman" panose="02020603050405020304" pitchFamily="18" charset="0"/>
                <a:cs typeface="Times New Roman" panose="02020603050405020304" pitchFamily="18" charset="0"/>
              </a:rPr>
              <a:t> </a:t>
            </a:r>
            <a:r>
              <a:rPr lang="en-IN" sz="2800" b="1" cap="none" spc="-5" dirty="0">
                <a:latin typeface="Times New Roman" panose="02020603050405020304" pitchFamily="18" charset="0"/>
                <a:cs typeface="Times New Roman" panose="02020603050405020304" pitchFamily="18" charset="0"/>
              </a:rPr>
              <a:t>Map: </a:t>
            </a:r>
            <a:r>
              <a:rPr lang="en-IN" sz="2200" b="1" cap="none" spc="-5" dirty="0">
                <a:latin typeface="Times New Roman"/>
                <a:cs typeface="Times New Roman"/>
              </a:rPr>
              <a:t>JS</a:t>
            </a:r>
            <a:r>
              <a:rPr lang="en-IN" sz="2200" b="1" cap="none" spc="-50" dirty="0">
                <a:latin typeface="Times New Roman"/>
                <a:cs typeface="Times New Roman"/>
              </a:rPr>
              <a:t> M</a:t>
            </a:r>
            <a:r>
              <a:rPr lang="en-IN" sz="2200" b="1" cap="none" dirty="0">
                <a:latin typeface="Times New Roman"/>
                <a:cs typeface="Times New Roman"/>
              </a:rPr>
              <a:t>ap</a:t>
            </a:r>
            <a:r>
              <a:rPr lang="en-IN" sz="2200" b="1" cap="none" spc="-45" dirty="0">
                <a:latin typeface="Times New Roman"/>
                <a:cs typeface="Times New Roman"/>
              </a:rPr>
              <a:t> </a:t>
            </a:r>
            <a:r>
              <a:rPr lang="en-IN" sz="2200" b="1" cap="none" spc="-5" dirty="0">
                <a:latin typeface="Times New Roman"/>
                <a:cs typeface="Times New Roman"/>
              </a:rPr>
              <a:t>API</a:t>
            </a:r>
            <a:br>
              <a:rPr lang="en-IN" sz="2800" dirty="0">
                <a:latin typeface="Times New Roman"/>
                <a:cs typeface="Times New Roman"/>
              </a:rPr>
            </a:br>
            <a:endParaRPr lang="en-IN" sz="2800" b="1" cap="none" dirty="0">
              <a:latin typeface="Times New Roman" panose="02020603050405020304" pitchFamily="18" charset="0"/>
              <a:cs typeface="Times New Roman" panose="02020603050405020304" pitchFamily="18" charset="0"/>
            </a:endParaRPr>
          </a:p>
        </p:txBody>
      </p:sp>
      <p:pic>
        <p:nvPicPr>
          <p:cNvPr id="7" name="object 7"/>
          <p:cNvPicPr/>
          <p:nvPr/>
        </p:nvPicPr>
        <p:blipFill>
          <a:blip r:embed="rId2" cstate="print"/>
          <a:stretch>
            <a:fillRect/>
          </a:stretch>
        </p:blipFill>
        <p:spPr>
          <a:xfrm>
            <a:off x="914400" y="809028"/>
            <a:ext cx="9737407" cy="5715000"/>
          </a:xfrm>
          <a:prstGeom prst="rect">
            <a:avLst/>
          </a:prstGeom>
          <a:effectLst>
            <a:softEdge rad="381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207144"/>
            <a:ext cx="6046409" cy="443711"/>
          </a:xfrm>
          <a:prstGeom prst="rect">
            <a:avLst/>
          </a:prstGeom>
        </p:spPr>
        <p:txBody>
          <a:bodyPr vert="horz" wrap="square" lIns="0" tIns="12700" rIns="0" bIns="0" rtlCol="0">
            <a:spAutoFit/>
          </a:bodyPr>
          <a:lstStyle/>
          <a:p>
            <a:pPr marL="12700">
              <a:lnSpc>
                <a:spcPct val="100000"/>
              </a:lnSpc>
              <a:spcBef>
                <a:spcPts val="100"/>
              </a:spcBef>
            </a:pPr>
            <a:r>
              <a:rPr lang="en-IN" sz="2800" cap="none" spc="-5" dirty="0">
                <a:latin typeface="Times New Roman" panose="02020603050405020304" pitchFamily="18" charset="0"/>
                <a:cs typeface="Times New Roman" panose="02020603050405020304" pitchFamily="18" charset="0"/>
              </a:rPr>
              <a:t>Sort</a:t>
            </a:r>
            <a:r>
              <a:rPr lang="en-IN" sz="2800" cap="none" spc="-50" dirty="0">
                <a:latin typeface="Times New Roman" panose="02020603050405020304" pitchFamily="18" charset="0"/>
                <a:cs typeface="Times New Roman" panose="02020603050405020304" pitchFamily="18" charset="0"/>
              </a:rPr>
              <a:t> </a:t>
            </a:r>
            <a:r>
              <a:rPr lang="en-IN" sz="2800" cap="none" spc="-5" dirty="0">
                <a:latin typeface="Times New Roman" panose="02020603050405020304" pitchFamily="18" charset="0"/>
                <a:cs typeface="Times New Roman" panose="02020603050405020304" pitchFamily="18" charset="0"/>
              </a:rPr>
              <a:t>By</a:t>
            </a:r>
            <a:r>
              <a:rPr lang="en-IN" sz="2800" cap="none" spc="-55" dirty="0">
                <a:latin typeface="Times New Roman" panose="02020603050405020304" pitchFamily="18" charset="0"/>
                <a:cs typeface="Times New Roman" panose="02020603050405020304" pitchFamily="18" charset="0"/>
              </a:rPr>
              <a:t> </a:t>
            </a:r>
            <a:r>
              <a:rPr lang="en-IN" sz="2800" cap="none" spc="-5" dirty="0">
                <a:latin typeface="Times New Roman" panose="02020603050405020304" pitchFamily="18" charset="0"/>
                <a:cs typeface="Times New Roman" panose="02020603050405020304" pitchFamily="18" charset="0"/>
              </a:rPr>
              <a:t>Ratings</a:t>
            </a:r>
            <a:endParaRPr lang="en-IN" sz="2800" cap="none" dirty="0">
              <a:latin typeface="Times New Roman" panose="02020603050405020304" pitchFamily="18" charset="0"/>
              <a:cs typeface="Times New Roman" panose="02020603050405020304" pitchFamily="18" charset="0"/>
            </a:endParaRPr>
          </a:p>
        </p:txBody>
      </p:sp>
      <p:pic>
        <p:nvPicPr>
          <p:cNvPr id="6" name="object 6"/>
          <p:cNvPicPr/>
          <p:nvPr/>
        </p:nvPicPr>
        <p:blipFill>
          <a:blip r:embed="rId2" cstate="print"/>
          <a:stretch>
            <a:fillRect/>
          </a:stretch>
        </p:blipFill>
        <p:spPr>
          <a:xfrm>
            <a:off x="4343399" y="0"/>
            <a:ext cx="7848601"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B45B-2E79-ABC2-3477-B813984F4EBD}"/>
              </a:ext>
            </a:extLst>
          </p:cNvPr>
          <p:cNvSpPr>
            <a:spLocks noGrp="1"/>
          </p:cNvSpPr>
          <p:nvPr>
            <p:ph type="ctrTitle"/>
          </p:nvPr>
        </p:nvSpPr>
        <p:spPr>
          <a:xfrm>
            <a:off x="2971800" y="2875002"/>
            <a:ext cx="8001000" cy="553998"/>
          </a:xfrm>
        </p:spPr>
        <p:txBody>
          <a:bodyPr/>
          <a:lstStyle/>
          <a:p>
            <a:r>
              <a:rPr lang="en-US" cap="none" dirty="0"/>
              <a:t>Enhanced And New Features</a:t>
            </a:r>
          </a:p>
        </p:txBody>
      </p:sp>
    </p:spTree>
    <p:extLst>
      <p:ext uri="{BB962C8B-B14F-4D97-AF65-F5344CB8AC3E}">
        <p14:creationId xmlns:p14="http://schemas.microsoft.com/office/powerpoint/2010/main" val="1204671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13C1510-AC63-3CB6-23F9-F34FD5E2C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433" y="7590"/>
            <a:ext cx="8183047" cy="6850410"/>
          </a:xfrm>
          <a:prstGeom prst="rect">
            <a:avLst/>
          </a:prstGeom>
          <a:effectLst>
            <a:softEdge rad="38100"/>
          </a:effectLst>
        </p:spPr>
      </p:pic>
      <p:sp>
        <p:nvSpPr>
          <p:cNvPr id="8" name="Title 1">
            <a:extLst>
              <a:ext uri="{FF2B5EF4-FFF2-40B4-BE49-F238E27FC236}">
                <a16:creationId xmlns:a16="http://schemas.microsoft.com/office/drawing/2014/main" id="{7EB0A7AA-D4D0-0AC9-E32C-D07A4453321A}"/>
              </a:ext>
            </a:extLst>
          </p:cNvPr>
          <p:cNvSpPr>
            <a:spLocks noGrp="1"/>
          </p:cNvSpPr>
          <p:nvPr>
            <p:ph type="ctrTitle"/>
          </p:nvPr>
        </p:nvSpPr>
        <p:spPr>
          <a:xfrm>
            <a:off x="115133" y="2598003"/>
            <a:ext cx="7848600" cy="1661993"/>
          </a:xfrm>
        </p:spPr>
        <p:txBody>
          <a:bodyPr/>
          <a:lstStyle/>
          <a:p>
            <a:r>
              <a:rPr lang="en-US" cap="none" dirty="0"/>
              <a:t>		Enhanced</a:t>
            </a:r>
            <a:br>
              <a:rPr lang="en-US" cap="none" dirty="0"/>
            </a:br>
            <a:r>
              <a:rPr lang="en-US" cap="none" dirty="0"/>
              <a:t> 	   Home Page </a:t>
            </a:r>
            <a:br>
              <a:rPr lang="en-US" cap="none" dirty="0"/>
            </a:br>
            <a:r>
              <a:rPr lang="en-US" cap="none" dirty="0"/>
              <a:t>        UI Design</a:t>
            </a:r>
          </a:p>
        </p:txBody>
      </p:sp>
    </p:spTree>
    <p:extLst>
      <p:ext uri="{BB962C8B-B14F-4D97-AF65-F5344CB8AC3E}">
        <p14:creationId xmlns:p14="http://schemas.microsoft.com/office/powerpoint/2010/main" val="163048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F9D8-7B11-4B55-83C4-2587BBFABABF}"/>
              </a:ext>
            </a:extLst>
          </p:cNvPr>
          <p:cNvSpPr>
            <a:spLocks noGrp="1"/>
          </p:cNvSpPr>
          <p:nvPr>
            <p:ph type="ctrTitle"/>
          </p:nvPr>
        </p:nvSpPr>
        <p:spPr>
          <a:xfrm>
            <a:off x="152400" y="152400"/>
            <a:ext cx="10844213" cy="430887"/>
          </a:xfrm>
        </p:spPr>
        <p:txBody>
          <a:bodyPr/>
          <a:lstStyle/>
          <a:p>
            <a:r>
              <a:rPr lang="en-US" sz="2800" cap="none" dirty="0"/>
              <a:t>Nearby Restroom List On Dashboard</a:t>
            </a:r>
            <a:endParaRPr lang="en-IN" sz="2800" cap="none" dirty="0"/>
          </a:p>
        </p:txBody>
      </p:sp>
      <p:pic>
        <p:nvPicPr>
          <p:cNvPr id="4" name="Picture 3">
            <a:extLst>
              <a:ext uri="{FF2B5EF4-FFF2-40B4-BE49-F238E27FC236}">
                <a16:creationId xmlns:a16="http://schemas.microsoft.com/office/drawing/2014/main" id="{12B3DD68-A141-41C6-8DAD-AB173D82228C}"/>
              </a:ext>
            </a:extLst>
          </p:cNvPr>
          <p:cNvPicPr>
            <a:picLocks noChangeAspect="1"/>
          </p:cNvPicPr>
          <p:nvPr/>
        </p:nvPicPr>
        <p:blipFill>
          <a:blip r:embed="rId2"/>
          <a:stretch>
            <a:fillRect/>
          </a:stretch>
        </p:blipFill>
        <p:spPr>
          <a:xfrm>
            <a:off x="3657600" y="1391017"/>
            <a:ext cx="8268359" cy="4075966"/>
          </a:xfrm>
          <a:prstGeom prst="rect">
            <a:avLst/>
          </a:prstGeom>
          <a:effectLst>
            <a:softEdge rad="38100"/>
          </a:effectLst>
        </p:spPr>
      </p:pic>
      <p:sp>
        <p:nvSpPr>
          <p:cNvPr id="3" name="Subtitle 2">
            <a:extLst>
              <a:ext uri="{FF2B5EF4-FFF2-40B4-BE49-F238E27FC236}">
                <a16:creationId xmlns:a16="http://schemas.microsoft.com/office/drawing/2014/main" id="{D5F99DC1-A023-4AA0-AC3E-B21BA24FD9B8}"/>
              </a:ext>
            </a:extLst>
          </p:cNvPr>
          <p:cNvSpPr>
            <a:spLocks noGrp="1"/>
          </p:cNvSpPr>
          <p:nvPr>
            <p:ph type="subTitle" idx="4"/>
          </p:nvPr>
        </p:nvSpPr>
        <p:spPr>
          <a:xfrm>
            <a:off x="8965" y="1219200"/>
            <a:ext cx="3505200" cy="4914166"/>
          </a:xfrm>
        </p:spPr>
        <p:txBody>
          <a:bodyPr/>
          <a:lstStyle/>
          <a:p>
            <a:pPr marL="285750" indent="-285750">
              <a:buFontTx/>
              <a:buChar char="-"/>
            </a:pPr>
            <a:r>
              <a:rPr lang="en-US" sz="2200" dirty="0"/>
              <a:t>Nearby Restrooms will Appear only after user allows to give the current location.</a:t>
            </a:r>
          </a:p>
          <a:p>
            <a:pPr marL="285750" indent="-285750">
              <a:buFontTx/>
              <a:buChar char="-"/>
            </a:pPr>
            <a:r>
              <a:rPr lang="en-US" sz="2200" dirty="0"/>
              <a:t>We have added the paginations, per page 5 restroom will show.</a:t>
            </a:r>
          </a:p>
          <a:p>
            <a:pPr marL="285750" indent="-285750">
              <a:buFontTx/>
              <a:buChar char="-"/>
            </a:pPr>
            <a:r>
              <a:rPr lang="en-US" sz="2200" dirty="0"/>
              <a:t>The restroom will appear within 20,000 Radius from the current location.</a:t>
            </a:r>
          </a:p>
          <a:p>
            <a:pPr marL="285750" indent="-285750">
              <a:buFontTx/>
              <a:buChar char="-"/>
            </a:pPr>
            <a:r>
              <a:rPr lang="en-US" sz="2200" dirty="0"/>
              <a:t>The favorite Icon will add that Restroom to favorite section.</a:t>
            </a:r>
          </a:p>
          <a:p>
            <a:pPr marL="285750" indent="-285750">
              <a:buFontTx/>
              <a:buChar char="-"/>
            </a:pPr>
            <a:r>
              <a:rPr lang="en-US" sz="2200" dirty="0"/>
              <a:t>User will be able to see favorite restroom from the favorite section.</a:t>
            </a:r>
            <a:endParaRPr lang="en-IN" sz="2200" dirty="0"/>
          </a:p>
        </p:txBody>
      </p:sp>
    </p:spTree>
    <p:extLst>
      <p:ext uri="{BB962C8B-B14F-4D97-AF65-F5344CB8AC3E}">
        <p14:creationId xmlns:p14="http://schemas.microsoft.com/office/powerpoint/2010/main" val="2924687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E9D7-A270-4B0E-BA3A-EA4CFE30C3B9}"/>
              </a:ext>
            </a:extLst>
          </p:cNvPr>
          <p:cNvSpPr>
            <a:spLocks noGrp="1"/>
          </p:cNvSpPr>
          <p:nvPr>
            <p:ph type="title"/>
          </p:nvPr>
        </p:nvSpPr>
        <p:spPr>
          <a:xfrm>
            <a:off x="228600" y="253725"/>
            <a:ext cx="5601969" cy="492443"/>
          </a:xfrm>
        </p:spPr>
        <p:txBody>
          <a:bodyPr>
            <a:noAutofit/>
          </a:bodyPr>
          <a:lstStyle/>
          <a:p>
            <a:r>
              <a:rPr lang="en-US" sz="2800" cap="none" dirty="0">
                <a:latin typeface="Times New Roman" panose="02020603050405020304" pitchFamily="18" charset="0"/>
                <a:cs typeface="Times New Roman" panose="02020603050405020304" pitchFamily="18" charset="0"/>
              </a:rPr>
              <a:t>Favorite Restroom Section</a:t>
            </a:r>
            <a:endParaRPr lang="en-IN" sz="280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D81F9A6-90A7-455E-9D5B-7DD058D479CE}"/>
              </a:ext>
            </a:extLst>
          </p:cNvPr>
          <p:cNvSpPr>
            <a:spLocks noGrp="1"/>
          </p:cNvSpPr>
          <p:nvPr>
            <p:ph type="body" idx="1"/>
          </p:nvPr>
        </p:nvSpPr>
        <p:spPr>
          <a:xfrm>
            <a:off x="304800" y="838200"/>
            <a:ext cx="9067800" cy="1544836"/>
          </a:xfrm>
        </p:spPr>
        <p:txBody>
          <a:bodyPr>
            <a:normAutofit/>
          </a:bodyPr>
          <a:lstStyle/>
          <a:p>
            <a:pPr marL="285750" indent="-285750">
              <a:buFontTx/>
              <a:buChar char="-"/>
            </a:pPr>
            <a:r>
              <a:rPr lang="en-US" sz="2000" dirty="0"/>
              <a:t>From this section user will be able to manage the favorite restrooms.</a:t>
            </a:r>
          </a:p>
          <a:p>
            <a:pPr marL="285750" indent="-285750">
              <a:buFontTx/>
              <a:buChar char="-"/>
            </a:pPr>
            <a:r>
              <a:rPr lang="en-US" sz="2000" dirty="0"/>
              <a:t>The restroom will show with Red heart.</a:t>
            </a:r>
          </a:p>
          <a:p>
            <a:pPr marL="285750" indent="-285750">
              <a:buFontTx/>
              <a:buChar char="-"/>
            </a:pPr>
            <a:r>
              <a:rPr lang="en-US" sz="2000" dirty="0"/>
              <a:t>User can click on red heart and it will be removed from favorite’s list.</a:t>
            </a:r>
            <a:endParaRPr lang="en-IN" sz="2000" dirty="0"/>
          </a:p>
        </p:txBody>
      </p:sp>
      <p:pic>
        <p:nvPicPr>
          <p:cNvPr id="6" name="Picture 5" descr="A screenshot of a chat&#10;&#10;Description automatically generated">
            <a:extLst>
              <a:ext uri="{FF2B5EF4-FFF2-40B4-BE49-F238E27FC236}">
                <a16:creationId xmlns:a16="http://schemas.microsoft.com/office/drawing/2014/main" id="{F457381D-E8F7-7E55-951C-A97424080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83036"/>
            <a:ext cx="9703578" cy="4334009"/>
          </a:xfrm>
          <a:prstGeom prst="rect">
            <a:avLst/>
          </a:prstGeom>
          <a:effectLst>
            <a:softEdge rad="38100"/>
          </a:effectLst>
        </p:spPr>
      </p:pic>
    </p:spTree>
    <p:extLst>
      <p:ext uri="{BB962C8B-B14F-4D97-AF65-F5344CB8AC3E}">
        <p14:creationId xmlns:p14="http://schemas.microsoft.com/office/powerpoint/2010/main" val="27124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BA2B-990C-4EA1-9BC7-8730806E5463}"/>
              </a:ext>
            </a:extLst>
          </p:cNvPr>
          <p:cNvSpPr>
            <a:spLocks noGrp="1"/>
          </p:cNvSpPr>
          <p:nvPr>
            <p:ph type="title"/>
          </p:nvPr>
        </p:nvSpPr>
        <p:spPr>
          <a:xfrm>
            <a:off x="304800" y="381000"/>
            <a:ext cx="11277599" cy="430887"/>
          </a:xfrm>
        </p:spPr>
        <p:txBody>
          <a:bodyPr>
            <a:noAutofit/>
          </a:bodyPr>
          <a:lstStyle/>
          <a:p>
            <a:r>
              <a:rPr lang="en-US" sz="2800" cap="none" dirty="0">
                <a:latin typeface="Times New Roman" panose="02020603050405020304" pitchFamily="18" charset="0"/>
                <a:cs typeface="Times New Roman" panose="02020603050405020304" pitchFamily="18" charset="0"/>
              </a:rPr>
              <a:t>By Clicking On Get Direction Button User Will Redirect To The Google Map</a:t>
            </a:r>
            <a:endParaRPr lang="en-IN" sz="280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36BA5A4-0D2C-4074-9741-052C2FCFFA32}"/>
              </a:ext>
            </a:extLst>
          </p:cNvPr>
          <p:cNvSpPr>
            <a:spLocks noGrp="1"/>
          </p:cNvSpPr>
          <p:nvPr>
            <p:ph type="body" idx="1"/>
          </p:nvPr>
        </p:nvSpPr>
        <p:spPr>
          <a:xfrm>
            <a:off x="304800" y="1037511"/>
            <a:ext cx="10972800" cy="553998"/>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 By clicking on Get Direction button user will be redirected the google Map screen from there user can get the exact location via google map.</a:t>
            </a:r>
            <a:endParaRPr lang="en-IN" sz="2200" dirty="0">
              <a:latin typeface="Times New Roman" panose="02020603050405020304" pitchFamily="18" charset="0"/>
              <a:cs typeface="Times New Roman" panose="02020603050405020304" pitchFamily="18" charset="0"/>
            </a:endParaRPr>
          </a:p>
        </p:txBody>
      </p:sp>
      <p:pic>
        <p:nvPicPr>
          <p:cNvPr id="5" name="Picture 4" descr="A screenshot of a map&#10;&#10;Description automatically generated">
            <a:extLst>
              <a:ext uri="{FF2B5EF4-FFF2-40B4-BE49-F238E27FC236}">
                <a16:creationId xmlns:a16="http://schemas.microsoft.com/office/drawing/2014/main" id="{D58F46AC-3038-2287-9DFD-54E4C5E32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817133"/>
            <a:ext cx="8173218" cy="4899367"/>
          </a:xfrm>
          <a:prstGeom prst="rect">
            <a:avLst/>
          </a:prstGeom>
          <a:effectLst>
            <a:softEdge rad="38100"/>
          </a:effectLst>
        </p:spPr>
      </p:pic>
    </p:spTree>
    <p:extLst>
      <p:ext uri="{BB962C8B-B14F-4D97-AF65-F5344CB8AC3E}">
        <p14:creationId xmlns:p14="http://schemas.microsoft.com/office/powerpoint/2010/main" val="225883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F7A2-BD96-FDC6-C57C-B924DD155AA9}"/>
              </a:ext>
            </a:extLst>
          </p:cNvPr>
          <p:cNvSpPr>
            <a:spLocks noGrp="1"/>
          </p:cNvSpPr>
          <p:nvPr>
            <p:ph type="title"/>
          </p:nvPr>
        </p:nvSpPr>
        <p:spPr>
          <a:xfrm>
            <a:off x="685801" y="609601"/>
            <a:ext cx="10131425" cy="533400"/>
          </a:xfrm>
        </p:spPr>
        <p:txBody>
          <a:bodyPr>
            <a:normAutofit fontScale="90000"/>
          </a:bodyPr>
          <a:lstStyle/>
          <a:p>
            <a:r>
              <a:rPr lang="en-IN" sz="2800" cap="none" dirty="0">
                <a:effectLst/>
                <a:latin typeface="Helvetica Neue" panose="02000503000000020004" pitchFamily="2" charset="0"/>
              </a:rPr>
              <a:t>Area Of Focus</a:t>
            </a:r>
            <a:br>
              <a:rPr lang="en-IN" sz="2800" cap="none" dirty="0">
                <a:effectLst/>
                <a:latin typeface="Helvetica Neue" panose="02000503000000020004" pitchFamily="2" charset="0"/>
              </a:rPr>
            </a:br>
            <a:endParaRPr lang="en-US" sz="2800" cap="none" dirty="0"/>
          </a:p>
        </p:txBody>
      </p:sp>
      <p:sp>
        <p:nvSpPr>
          <p:cNvPr id="3" name="Content Placeholder 2">
            <a:extLst>
              <a:ext uri="{FF2B5EF4-FFF2-40B4-BE49-F238E27FC236}">
                <a16:creationId xmlns:a16="http://schemas.microsoft.com/office/drawing/2014/main" id="{E1E09B38-B83D-45E8-62A7-543428D36C83}"/>
              </a:ext>
            </a:extLst>
          </p:cNvPr>
          <p:cNvSpPr>
            <a:spLocks noGrp="1"/>
          </p:cNvSpPr>
          <p:nvPr>
            <p:ph idx="1"/>
          </p:nvPr>
        </p:nvSpPr>
        <p:spPr>
          <a:xfrm>
            <a:off x="685800" y="1066800"/>
            <a:ext cx="10131425" cy="1064942"/>
          </a:xfrm>
        </p:spPr>
        <p:txBody>
          <a:bodyPr>
            <a:noAutofit/>
          </a:bodyPr>
          <a:lstStyle/>
          <a:p>
            <a:pPr marL="0" indent="0" algn="l">
              <a:buNone/>
            </a:pPr>
            <a:r>
              <a:rPr lang="en-IN" sz="2200" b="0" i="0" dirty="0">
                <a:solidFill>
                  <a:srgbClr val="FF0000"/>
                </a:solidFill>
                <a:effectLst/>
                <a:latin typeface="Söhne"/>
              </a:rPr>
              <a:t>Admins only : </a:t>
            </a:r>
            <a:r>
              <a:rPr lang="en-IN" sz="2200" b="0" i="0" dirty="0">
                <a:solidFill>
                  <a:srgbClr val="FFFFFF"/>
                </a:solidFill>
                <a:effectLst/>
                <a:latin typeface="Söhne"/>
              </a:rPr>
              <a:t>Collects articles and blogs for users with disabilities to Inspires, educates, and builds a supportive community.</a:t>
            </a:r>
          </a:p>
          <a:p>
            <a:endParaRPr lang="en-US" sz="2200" dirty="0"/>
          </a:p>
        </p:txBody>
      </p:sp>
      <p:pic>
        <p:nvPicPr>
          <p:cNvPr id="5" name="Picture 4" descr="A screenshot of a contact page&#10;&#10;Description automatically generated">
            <a:extLst>
              <a:ext uri="{FF2B5EF4-FFF2-40B4-BE49-F238E27FC236}">
                <a16:creationId xmlns:a16="http://schemas.microsoft.com/office/drawing/2014/main" id="{49EE8D14-27CE-6489-E393-513EE0DCF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06" y="2160363"/>
            <a:ext cx="11686387" cy="3640289"/>
          </a:xfrm>
          <a:prstGeom prst="rect">
            <a:avLst/>
          </a:prstGeom>
          <a:effectLst>
            <a:softEdge rad="38100"/>
          </a:effectLst>
        </p:spPr>
      </p:pic>
    </p:spTree>
    <p:extLst>
      <p:ext uri="{BB962C8B-B14F-4D97-AF65-F5344CB8AC3E}">
        <p14:creationId xmlns:p14="http://schemas.microsoft.com/office/powerpoint/2010/main" val="2473397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A07-909E-F0CE-CDD1-B364C1922190}"/>
              </a:ext>
            </a:extLst>
          </p:cNvPr>
          <p:cNvSpPr>
            <a:spLocks noGrp="1"/>
          </p:cNvSpPr>
          <p:nvPr>
            <p:ph type="title"/>
          </p:nvPr>
        </p:nvSpPr>
        <p:spPr>
          <a:xfrm>
            <a:off x="685801" y="609601"/>
            <a:ext cx="10131425" cy="609600"/>
          </a:xfrm>
        </p:spPr>
        <p:txBody>
          <a:bodyPr>
            <a:normAutofit fontScale="90000"/>
          </a:bodyPr>
          <a:lstStyle/>
          <a:p>
            <a:r>
              <a:rPr lang="en-IN" sz="2800" cap="none" dirty="0">
                <a:effectLst/>
                <a:latin typeface="Helvetica Neue" panose="02000503000000020004" pitchFamily="2" charset="0"/>
              </a:rPr>
              <a:t>Filter Option</a:t>
            </a:r>
            <a:br>
              <a:rPr lang="en-IN" dirty="0">
                <a:effectLst/>
                <a:latin typeface="Helvetica Neue" panose="02000503000000020004" pitchFamily="2"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2A51CCEC-5DA1-F57E-0F12-4C59CF649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513" y="2874872"/>
            <a:ext cx="4953000" cy="3556981"/>
          </a:xfrm>
          <a:effectLst>
            <a:softEdge rad="38100"/>
          </a:effectLst>
        </p:spPr>
      </p:pic>
      <p:sp>
        <p:nvSpPr>
          <p:cNvPr id="8" name="Content Placeholder 2">
            <a:extLst>
              <a:ext uri="{FF2B5EF4-FFF2-40B4-BE49-F238E27FC236}">
                <a16:creationId xmlns:a16="http://schemas.microsoft.com/office/drawing/2014/main" id="{3F62FE3D-F45C-DE82-F2EC-D9D4DBC43ABB}"/>
              </a:ext>
            </a:extLst>
          </p:cNvPr>
          <p:cNvSpPr txBox="1">
            <a:spLocks/>
          </p:cNvSpPr>
          <p:nvPr/>
        </p:nvSpPr>
        <p:spPr>
          <a:xfrm>
            <a:off x="670561" y="942137"/>
            <a:ext cx="11201400" cy="1630679"/>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200" dirty="0"/>
              <a:t>To sort the restroom list  with reference to distance and rating</a:t>
            </a:r>
          </a:p>
          <a:p>
            <a:pPr marL="0" indent="0">
              <a:buNone/>
            </a:pPr>
            <a:r>
              <a:rPr lang="en-US" sz="2200" b="1" dirty="0"/>
              <a:t>Sort By:  </a:t>
            </a:r>
            <a:r>
              <a:rPr lang="en-US" sz="2200" dirty="0"/>
              <a:t>Choose between distance and rating to organize the restroom list. Ascending order for proximity or highest rating, making it easy to find the nearest or top-rated restroom.</a:t>
            </a:r>
          </a:p>
          <a:p>
            <a:pPr marL="0" indent="0">
              <a:buNone/>
            </a:pPr>
            <a:r>
              <a:rPr lang="en-US" sz="2200" b="1" dirty="0"/>
              <a:t>Rating: Sort restrooms using four options: </a:t>
            </a:r>
            <a:r>
              <a:rPr lang="en-US" sz="2200" dirty="0"/>
              <a:t>Any, 3.0+, 4.0+ 5.0+ </a:t>
            </a:r>
          </a:p>
        </p:txBody>
      </p:sp>
      <p:pic>
        <p:nvPicPr>
          <p:cNvPr id="10" name="Picture 9" descr="A grey rectangular object with a pink stripe&#10;&#10;Description automatically generated">
            <a:extLst>
              <a:ext uri="{FF2B5EF4-FFF2-40B4-BE49-F238E27FC236}">
                <a16:creationId xmlns:a16="http://schemas.microsoft.com/office/drawing/2014/main" id="{CFD9533C-4602-380C-C15E-58E93B840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902976"/>
            <a:ext cx="4343400" cy="1528877"/>
          </a:xfrm>
          <a:prstGeom prst="rect">
            <a:avLst/>
          </a:prstGeom>
          <a:effectLst>
            <a:softEdge rad="38100"/>
          </a:effectLst>
        </p:spPr>
      </p:pic>
      <p:pic>
        <p:nvPicPr>
          <p:cNvPr id="12" name="Picture 11" descr="A grey rectangular object with a blue stripe&#10;&#10;Description automatically generated">
            <a:extLst>
              <a:ext uri="{FF2B5EF4-FFF2-40B4-BE49-F238E27FC236}">
                <a16:creationId xmlns:a16="http://schemas.microsoft.com/office/drawing/2014/main" id="{2093C96F-6720-7C32-44BD-F7535EC84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080" y="2905352"/>
            <a:ext cx="4343400" cy="1230477"/>
          </a:xfrm>
          <a:prstGeom prst="rect">
            <a:avLst/>
          </a:prstGeom>
          <a:effectLst>
            <a:softEdge rad="38100"/>
          </a:effectLst>
        </p:spPr>
      </p:pic>
    </p:spTree>
    <p:extLst>
      <p:ext uri="{BB962C8B-B14F-4D97-AF65-F5344CB8AC3E}">
        <p14:creationId xmlns:p14="http://schemas.microsoft.com/office/powerpoint/2010/main" val="2449856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210370951"/>
              </p:ext>
            </p:extLst>
          </p:nvPr>
        </p:nvGraphicFramePr>
        <p:xfrm>
          <a:off x="1609721" y="1901185"/>
          <a:ext cx="8449309" cy="3699516"/>
        </p:xfrm>
        <a:graphic>
          <a:graphicData uri="http://schemas.openxmlformats.org/drawingml/2006/table">
            <a:tbl>
              <a:tblPr firstRow="1" bandRow="1">
                <a:tableStyleId>{5DA37D80-6434-44D0-A028-1B22A696006F}</a:tableStyleId>
              </a:tblPr>
              <a:tblGrid>
                <a:gridCol w="4010025">
                  <a:extLst>
                    <a:ext uri="{9D8B030D-6E8A-4147-A177-3AD203B41FA5}">
                      <a16:colId xmlns:a16="http://schemas.microsoft.com/office/drawing/2014/main" val="20000"/>
                    </a:ext>
                  </a:extLst>
                </a:gridCol>
                <a:gridCol w="4439284">
                  <a:extLst>
                    <a:ext uri="{9D8B030D-6E8A-4147-A177-3AD203B41FA5}">
                      <a16:colId xmlns:a16="http://schemas.microsoft.com/office/drawing/2014/main" val="20001"/>
                    </a:ext>
                  </a:extLst>
                </a:gridCol>
              </a:tblGrid>
              <a:tr h="616586">
                <a:tc>
                  <a:txBody>
                    <a:bodyPr/>
                    <a:lstStyle/>
                    <a:p>
                      <a:pPr marL="1274445">
                        <a:lnSpc>
                          <a:spcPct val="100000"/>
                        </a:lnSpc>
                        <a:spcBef>
                          <a:spcPts val="290"/>
                        </a:spcBef>
                      </a:pPr>
                      <a:r>
                        <a:rPr sz="2200" b="1" spc="-5" dirty="0">
                          <a:latin typeface="Times New Roman" panose="02020603050405020304" pitchFamily="18" charset="0"/>
                          <a:cs typeface="Times New Roman" panose="02020603050405020304" pitchFamily="18" charset="0"/>
                        </a:rPr>
                        <a:t>Name</a:t>
                      </a:r>
                      <a:endParaRPr sz="2200" dirty="0">
                        <a:latin typeface="Times New Roman" panose="02020603050405020304" pitchFamily="18" charset="0"/>
                        <a:cs typeface="Times New Roman" panose="02020603050405020304" pitchFamily="18" charset="0"/>
                      </a:endParaRPr>
                    </a:p>
                  </a:txBody>
                  <a:tcPr marL="0" marR="0" marT="36830" marB="0"/>
                </a:tc>
                <a:tc>
                  <a:txBody>
                    <a:bodyPr/>
                    <a:lstStyle/>
                    <a:p>
                      <a:pPr marR="817244" algn="ctr">
                        <a:lnSpc>
                          <a:spcPct val="100000"/>
                        </a:lnSpc>
                        <a:spcBef>
                          <a:spcPts val="290"/>
                        </a:spcBef>
                      </a:pPr>
                      <a:r>
                        <a:rPr sz="2200" b="1" spc="-5" dirty="0">
                          <a:latin typeface="Times New Roman" panose="02020603050405020304" pitchFamily="18" charset="0"/>
                          <a:cs typeface="Times New Roman" panose="02020603050405020304" pitchFamily="18" charset="0"/>
                        </a:rPr>
                        <a:t>ID</a:t>
                      </a:r>
                      <a:endParaRPr sz="2200">
                        <a:latin typeface="Times New Roman" panose="02020603050405020304" pitchFamily="18" charset="0"/>
                        <a:cs typeface="Times New Roman" panose="02020603050405020304" pitchFamily="18" charset="0"/>
                      </a:endParaRPr>
                    </a:p>
                  </a:txBody>
                  <a:tcPr marL="0" marR="0" marT="36830" marB="0"/>
                </a:tc>
                <a:extLst>
                  <a:ext uri="{0D108BD9-81ED-4DB2-BD59-A6C34878D82A}">
                    <a16:rowId xmlns:a16="http://schemas.microsoft.com/office/drawing/2014/main" val="10000"/>
                  </a:ext>
                </a:extLst>
              </a:tr>
              <a:tr h="616586">
                <a:tc>
                  <a:txBody>
                    <a:bodyPr/>
                    <a:lstStyle/>
                    <a:p>
                      <a:pPr marL="90805">
                        <a:lnSpc>
                          <a:spcPct val="100000"/>
                        </a:lnSpc>
                        <a:spcBef>
                          <a:spcPts val="295"/>
                        </a:spcBef>
                      </a:pPr>
                      <a:r>
                        <a:rPr sz="2200" spc="-5" dirty="0">
                          <a:latin typeface="Times New Roman" panose="02020603050405020304" pitchFamily="18" charset="0"/>
                          <a:cs typeface="Times New Roman" panose="02020603050405020304" pitchFamily="18" charset="0"/>
                        </a:rPr>
                        <a:t>Shah,</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Krishna</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Vipul</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Kumar</a:t>
                      </a:r>
                      <a:endParaRPr sz="2200" dirty="0">
                        <a:latin typeface="Times New Roman" panose="02020603050405020304" pitchFamily="18" charset="0"/>
                        <a:cs typeface="Times New Roman" panose="02020603050405020304" pitchFamily="18" charset="0"/>
                      </a:endParaRPr>
                    </a:p>
                  </a:txBody>
                  <a:tcPr marL="0" marR="0" marT="37465" marB="0"/>
                </a:tc>
                <a:tc>
                  <a:txBody>
                    <a:bodyPr/>
                    <a:lstStyle/>
                    <a:p>
                      <a:pPr marR="807085" algn="ctr">
                        <a:lnSpc>
                          <a:spcPct val="100000"/>
                        </a:lnSpc>
                        <a:spcBef>
                          <a:spcPts val="295"/>
                        </a:spcBef>
                      </a:pPr>
                      <a:r>
                        <a:rPr sz="2200" dirty="0">
                          <a:latin typeface="Times New Roman" panose="02020603050405020304" pitchFamily="18" charset="0"/>
                          <a:cs typeface="Times New Roman" panose="02020603050405020304" pitchFamily="18" charset="0"/>
                        </a:rPr>
                        <a:t>11653376</a:t>
                      </a:r>
                      <a:endParaRPr sz="2200">
                        <a:latin typeface="Times New Roman" panose="02020603050405020304" pitchFamily="18" charset="0"/>
                        <a:cs typeface="Times New Roman" panose="02020603050405020304" pitchFamily="18" charset="0"/>
                      </a:endParaRPr>
                    </a:p>
                  </a:txBody>
                  <a:tcPr marL="0" marR="0" marT="37465" marB="0"/>
                </a:tc>
                <a:extLst>
                  <a:ext uri="{0D108BD9-81ED-4DB2-BD59-A6C34878D82A}">
                    <a16:rowId xmlns:a16="http://schemas.microsoft.com/office/drawing/2014/main" val="10001"/>
                  </a:ext>
                </a:extLst>
              </a:tr>
              <a:tr h="616586">
                <a:tc>
                  <a:txBody>
                    <a:bodyPr/>
                    <a:lstStyle/>
                    <a:p>
                      <a:pPr marL="90805">
                        <a:lnSpc>
                          <a:spcPct val="100000"/>
                        </a:lnSpc>
                        <a:spcBef>
                          <a:spcPts val="295"/>
                        </a:spcBef>
                      </a:pPr>
                      <a:r>
                        <a:rPr sz="2200" spc="-5" dirty="0">
                          <a:latin typeface="Times New Roman" panose="02020603050405020304" pitchFamily="18" charset="0"/>
                          <a:cs typeface="Times New Roman" panose="02020603050405020304" pitchFamily="18" charset="0"/>
                        </a:rPr>
                        <a:t>Valapadasu,</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Uday</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Bhaskar</a:t>
                      </a:r>
                      <a:endParaRPr sz="2200">
                        <a:latin typeface="Times New Roman" panose="02020603050405020304" pitchFamily="18" charset="0"/>
                        <a:cs typeface="Times New Roman" panose="02020603050405020304" pitchFamily="18" charset="0"/>
                      </a:endParaRPr>
                    </a:p>
                  </a:txBody>
                  <a:tcPr marL="0" marR="0" marT="37465" marB="0"/>
                </a:tc>
                <a:tc>
                  <a:txBody>
                    <a:bodyPr/>
                    <a:lstStyle/>
                    <a:p>
                      <a:pPr marR="807085" algn="ctr">
                        <a:lnSpc>
                          <a:spcPct val="100000"/>
                        </a:lnSpc>
                        <a:spcBef>
                          <a:spcPts val="295"/>
                        </a:spcBef>
                      </a:pPr>
                      <a:r>
                        <a:rPr sz="2200" dirty="0">
                          <a:latin typeface="Times New Roman" panose="02020603050405020304" pitchFamily="18" charset="0"/>
                          <a:cs typeface="Times New Roman" panose="02020603050405020304" pitchFamily="18" charset="0"/>
                        </a:rPr>
                        <a:t>11696364</a:t>
                      </a:r>
                    </a:p>
                  </a:txBody>
                  <a:tcPr marL="0" marR="0" marT="37465" marB="0"/>
                </a:tc>
                <a:extLst>
                  <a:ext uri="{0D108BD9-81ED-4DB2-BD59-A6C34878D82A}">
                    <a16:rowId xmlns:a16="http://schemas.microsoft.com/office/drawing/2014/main" val="10002"/>
                  </a:ext>
                </a:extLst>
              </a:tr>
              <a:tr h="616586">
                <a:tc>
                  <a:txBody>
                    <a:bodyPr/>
                    <a:lstStyle/>
                    <a:p>
                      <a:pPr marL="90805">
                        <a:lnSpc>
                          <a:spcPct val="100000"/>
                        </a:lnSpc>
                        <a:spcBef>
                          <a:spcPts val="295"/>
                        </a:spcBef>
                      </a:pPr>
                      <a:r>
                        <a:rPr sz="2200" spc="-5" dirty="0">
                          <a:latin typeface="Times New Roman" panose="02020603050405020304" pitchFamily="18" charset="0"/>
                          <a:cs typeface="Times New Roman" panose="02020603050405020304" pitchFamily="18" charset="0"/>
                        </a:rPr>
                        <a:t>Yalamanchili,</a:t>
                      </a:r>
                      <a:r>
                        <a:rPr sz="2200" spc="-5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Manoj</a:t>
                      </a:r>
                      <a:endParaRPr sz="2200" dirty="0">
                        <a:latin typeface="Times New Roman" panose="02020603050405020304" pitchFamily="18" charset="0"/>
                        <a:cs typeface="Times New Roman" panose="02020603050405020304" pitchFamily="18" charset="0"/>
                      </a:endParaRPr>
                    </a:p>
                  </a:txBody>
                  <a:tcPr marL="0" marR="0" marT="37465" marB="0"/>
                </a:tc>
                <a:tc>
                  <a:txBody>
                    <a:bodyPr/>
                    <a:lstStyle/>
                    <a:p>
                      <a:pPr marR="807085" algn="ctr">
                        <a:lnSpc>
                          <a:spcPct val="100000"/>
                        </a:lnSpc>
                        <a:spcBef>
                          <a:spcPts val="295"/>
                        </a:spcBef>
                      </a:pPr>
                      <a:r>
                        <a:rPr sz="2200" dirty="0">
                          <a:latin typeface="Times New Roman" panose="02020603050405020304" pitchFamily="18" charset="0"/>
                          <a:cs typeface="Times New Roman" panose="02020603050405020304" pitchFamily="18" charset="0"/>
                        </a:rPr>
                        <a:t>11698415</a:t>
                      </a:r>
                    </a:p>
                  </a:txBody>
                  <a:tcPr marL="0" marR="0" marT="37465" marB="0"/>
                </a:tc>
                <a:extLst>
                  <a:ext uri="{0D108BD9-81ED-4DB2-BD59-A6C34878D82A}">
                    <a16:rowId xmlns:a16="http://schemas.microsoft.com/office/drawing/2014/main" val="10003"/>
                  </a:ext>
                </a:extLst>
              </a:tr>
              <a:tr h="616586">
                <a:tc>
                  <a:txBody>
                    <a:bodyPr/>
                    <a:lstStyle/>
                    <a:p>
                      <a:pPr marL="90805">
                        <a:lnSpc>
                          <a:spcPct val="100000"/>
                        </a:lnSpc>
                        <a:spcBef>
                          <a:spcPts val="295"/>
                        </a:spcBef>
                      </a:pPr>
                      <a:r>
                        <a:rPr sz="2200" spc="-5" dirty="0">
                          <a:latin typeface="Times New Roman" panose="02020603050405020304" pitchFamily="18" charset="0"/>
                          <a:cs typeface="Times New Roman" panose="02020603050405020304" pitchFamily="18" charset="0"/>
                        </a:rPr>
                        <a:t>Gokari,</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Keerthi</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Goud</a:t>
                      </a:r>
                      <a:endParaRPr sz="2200">
                        <a:latin typeface="Times New Roman" panose="02020603050405020304" pitchFamily="18" charset="0"/>
                        <a:cs typeface="Times New Roman" panose="02020603050405020304" pitchFamily="18" charset="0"/>
                      </a:endParaRPr>
                    </a:p>
                  </a:txBody>
                  <a:tcPr marL="0" marR="0" marT="37465" marB="0"/>
                </a:tc>
                <a:tc>
                  <a:txBody>
                    <a:bodyPr/>
                    <a:lstStyle/>
                    <a:p>
                      <a:pPr marR="807085" algn="ctr">
                        <a:lnSpc>
                          <a:spcPct val="100000"/>
                        </a:lnSpc>
                        <a:spcBef>
                          <a:spcPts val="295"/>
                        </a:spcBef>
                      </a:pPr>
                      <a:r>
                        <a:rPr sz="2200" dirty="0">
                          <a:latin typeface="Times New Roman" panose="02020603050405020304" pitchFamily="18" charset="0"/>
                          <a:cs typeface="Times New Roman" panose="02020603050405020304" pitchFamily="18" charset="0"/>
                        </a:rPr>
                        <a:t>11698406</a:t>
                      </a:r>
                    </a:p>
                  </a:txBody>
                  <a:tcPr marL="0" marR="0" marT="37465" marB="0"/>
                </a:tc>
                <a:extLst>
                  <a:ext uri="{0D108BD9-81ED-4DB2-BD59-A6C34878D82A}">
                    <a16:rowId xmlns:a16="http://schemas.microsoft.com/office/drawing/2014/main" val="10004"/>
                  </a:ext>
                </a:extLst>
              </a:tr>
              <a:tr h="616586">
                <a:tc>
                  <a:txBody>
                    <a:bodyPr/>
                    <a:lstStyle/>
                    <a:p>
                      <a:pPr marL="90805">
                        <a:lnSpc>
                          <a:spcPct val="100000"/>
                        </a:lnSpc>
                        <a:spcBef>
                          <a:spcPts val="340"/>
                        </a:spcBef>
                      </a:pPr>
                      <a:r>
                        <a:rPr sz="2200" spc="-5" dirty="0">
                          <a:latin typeface="Times New Roman" panose="02020603050405020304" pitchFamily="18" charset="0"/>
                          <a:cs typeface="Times New Roman" panose="02020603050405020304" pitchFamily="18" charset="0"/>
                        </a:rPr>
                        <a:t>Yamuna</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Reddy</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Dorsala</a:t>
                      </a:r>
                      <a:endParaRPr sz="2200">
                        <a:latin typeface="Times New Roman" panose="02020603050405020304" pitchFamily="18" charset="0"/>
                        <a:cs typeface="Times New Roman" panose="02020603050405020304" pitchFamily="18" charset="0"/>
                      </a:endParaRPr>
                    </a:p>
                  </a:txBody>
                  <a:tcPr marL="0" marR="0" marT="43180" marB="0"/>
                </a:tc>
                <a:tc>
                  <a:txBody>
                    <a:bodyPr/>
                    <a:lstStyle/>
                    <a:p>
                      <a:pPr marR="807085" algn="ctr">
                        <a:lnSpc>
                          <a:spcPct val="100000"/>
                        </a:lnSpc>
                        <a:spcBef>
                          <a:spcPts val="340"/>
                        </a:spcBef>
                      </a:pPr>
                      <a:r>
                        <a:rPr sz="2200" dirty="0">
                          <a:latin typeface="Times New Roman" panose="02020603050405020304" pitchFamily="18" charset="0"/>
                          <a:cs typeface="Times New Roman" panose="02020603050405020304" pitchFamily="18" charset="0"/>
                        </a:rPr>
                        <a:t>11704805</a:t>
                      </a:r>
                    </a:p>
                  </a:txBody>
                  <a:tcPr marL="0" marR="0" marT="43180" marB="0"/>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CB8CD6E5-218F-2E25-4369-491EB8BDCB06}"/>
              </a:ext>
            </a:extLst>
          </p:cNvPr>
          <p:cNvSpPr txBox="1"/>
          <p:nvPr/>
        </p:nvSpPr>
        <p:spPr>
          <a:xfrm>
            <a:off x="3505200" y="1274122"/>
            <a:ext cx="47244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Group 2 - The Beatles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A07-909E-F0CE-CDD1-B364C1922190}"/>
              </a:ext>
            </a:extLst>
          </p:cNvPr>
          <p:cNvSpPr>
            <a:spLocks noGrp="1"/>
          </p:cNvSpPr>
          <p:nvPr>
            <p:ph type="title"/>
          </p:nvPr>
        </p:nvSpPr>
        <p:spPr>
          <a:xfrm>
            <a:off x="533400" y="2057400"/>
            <a:ext cx="10131425" cy="914400"/>
          </a:xfrm>
        </p:spPr>
        <p:txBody>
          <a:bodyPr>
            <a:normAutofit fontScale="90000"/>
          </a:bodyPr>
          <a:lstStyle/>
          <a:p>
            <a:r>
              <a:rPr lang="en-IN" cap="none" dirty="0">
                <a:effectLst/>
                <a:latin typeface="Helvetica Neue" panose="02000503000000020004" pitchFamily="2" charset="0"/>
              </a:rPr>
              <a:t>Pagination</a:t>
            </a:r>
            <a:br>
              <a:rPr lang="en-IN" cap="none" dirty="0">
                <a:effectLst/>
                <a:latin typeface="Helvetica Neue" panose="02000503000000020004" pitchFamily="2" charset="0"/>
              </a:rPr>
            </a:br>
            <a:endParaRPr lang="en-US" cap="none" dirty="0"/>
          </a:p>
        </p:txBody>
      </p:sp>
      <p:sp>
        <p:nvSpPr>
          <p:cNvPr id="3" name="Content Placeholder 2">
            <a:extLst>
              <a:ext uri="{FF2B5EF4-FFF2-40B4-BE49-F238E27FC236}">
                <a16:creationId xmlns:a16="http://schemas.microsoft.com/office/drawing/2014/main" id="{EA9B363F-0922-E02C-6E8F-8688E765E6B1}"/>
              </a:ext>
            </a:extLst>
          </p:cNvPr>
          <p:cNvSpPr>
            <a:spLocks noGrp="1"/>
          </p:cNvSpPr>
          <p:nvPr>
            <p:ph idx="1"/>
          </p:nvPr>
        </p:nvSpPr>
        <p:spPr>
          <a:xfrm>
            <a:off x="533400" y="2545082"/>
            <a:ext cx="3962399" cy="1371599"/>
          </a:xfrm>
        </p:spPr>
        <p:txBody>
          <a:bodyPr>
            <a:noAutofit/>
          </a:bodyPr>
          <a:lstStyle/>
          <a:p>
            <a:pPr marL="0" indent="0" algn="l">
              <a:buNone/>
            </a:pPr>
            <a:r>
              <a:rPr lang="en-IN" sz="2200" b="0" i="0" dirty="0">
                <a:solidFill>
                  <a:srgbClr val="FFFFFF"/>
                </a:solidFill>
                <a:effectLst/>
                <a:latin typeface="Times New Roman" panose="02020603050405020304" pitchFamily="18" charset="0"/>
                <a:cs typeface="Times New Roman" panose="02020603050405020304" pitchFamily="18" charset="0"/>
              </a:rPr>
              <a:t>Introduced pagination to split the restroom list into separate pages</a:t>
            </a:r>
            <a:br>
              <a:rPr lang="en-IN" sz="2200" b="0" i="0" dirty="0">
                <a:solidFill>
                  <a:srgbClr val="FFFFFF"/>
                </a:solidFill>
                <a:effectLst/>
                <a:latin typeface="Times New Roman" panose="02020603050405020304" pitchFamily="18" charset="0"/>
                <a:cs typeface="Times New Roman" panose="02020603050405020304" pitchFamily="18" charset="0"/>
              </a:rPr>
            </a:br>
            <a:endParaRPr lang="en-IN" sz="2200" b="0" i="0" dirty="0">
              <a:solidFill>
                <a:srgbClr val="FFFFFF"/>
              </a:solidFill>
              <a:effectLst/>
              <a:latin typeface="Times New Roman" panose="02020603050405020304" pitchFamily="18" charset="0"/>
              <a:cs typeface="Times New Roman" panose="02020603050405020304" pitchFamily="18" charset="0"/>
            </a:endParaRPr>
          </a:p>
        </p:txBody>
      </p:sp>
      <p:pic>
        <p:nvPicPr>
          <p:cNvPr id="5" name="Picture 4" descr="A screenshot of a bathroom&#10;&#10;Description automatically generated">
            <a:extLst>
              <a:ext uri="{FF2B5EF4-FFF2-40B4-BE49-F238E27FC236}">
                <a16:creationId xmlns:a16="http://schemas.microsoft.com/office/drawing/2014/main" id="{8A34EF51-8D7C-4916-5720-906085662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0"/>
            <a:ext cx="7315200" cy="6866540"/>
          </a:xfrm>
          <a:prstGeom prst="rect">
            <a:avLst/>
          </a:prstGeom>
        </p:spPr>
      </p:pic>
    </p:spTree>
    <p:extLst>
      <p:ext uri="{BB962C8B-B14F-4D97-AF65-F5344CB8AC3E}">
        <p14:creationId xmlns:p14="http://schemas.microsoft.com/office/powerpoint/2010/main" val="57937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A07-909E-F0CE-CDD1-B364C1922190}"/>
              </a:ext>
            </a:extLst>
          </p:cNvPr>
          <p:cNvSpPr>
            <a:spLocks noGrp="1"/>
          </p:cNvSpPr>
          <p:nvPr>
            <p:ph type="title"/>
          </p:nvPr>
        </p:nvSpPr>
        <p:spPr>
          <a:xfrm>
            <a:off x="457200" y="304800"/>
            <a:ext cx="10131425" cy="762000"/>
          </a:xfrm>
        </p:spPr>
        <p:txBody>
          <a:bodyPr>
            <a:normAutofit fontScale="90000"/>
          </a:bodyPr>
          <a:lstStyle/>
          <a:p>
            <a:r>
              <a:rPr lang="en-IN" sz="2800" cap="none" dirty="0">
                <a:effectLst/>
                <a:latin typeface="Times New Roman" panose="02020603050405020304" pitchFamily="18" charset="0"/>
                <a:cs typeface="Times New Roman" panose="02020603050405020304" pitchFamily="18" charset="0"/>
              </a:rPr>
              <a:t>Contact Page</a:t>
            </a:r>
            <a:br>
              <a:rPr lang="en-IN" sz="2800" cap="none" dirty="0">
                <a:effectLst/>
                <a:latin typeface="Times New Roman" panose="02020603050405020304" pitchFamily="18" charset="0"/>
                <a:cs typeface="Times New Roman" panose="02020603050405020304" pitchFamily="18" charset="0"/>
              </a:rPr>
            </a:br>
            <a:endParaRPr lang="en-US" sz="2800" cap="none" dirty="0">
              <a:latin typeface="Times New Roman" panose="02020603050405020304" pitchFamily="18" charset="0"/>
              <a:cs typeface="Times New Roman" panose="02020603050405020304" pitchFamily="18" charset="0"/>
            </a:endParaRPr>
          </a:p>
        </p:txBody>
      </p:sp>
      <p:pic>
        <p:nvPicPr>
          <p:cNvPr id="5" name="Content Placeholder 4" descr="A screenshot of a contact us&#10;&#10;Description automatically generated">
            <a:extLst>
              <a:ext uri="{FF2B5EF4-FFF2-40B4-BE49-F238E27FC236}">
                <a16:creationId xmlns:a16="http://schemas.microsoft.com/office/drawing/2014/main" id="{1C962AE0-EDF4-387F-9806-2BE078193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2214" y="1283710"/>
            <a:ext cx="8667571" cy="5269490"/>
          </a:xfrm>
          <a:effectLst>
            <a:softEdge rad="38100"/>
          </a:effectLst>
        </p:spPr>
      </p:pic>
      <p:sp>
        <p:nvSpPr>
          <p:cNvPr id="7" name="TextBox 6">
            <a:extLst>
              <a:ext uri="{FF2B5EF4-FFF2-40B4-BE49-F238E27FC236}">
                <a16:creationId xmlns:a16="http://schemas.microsoft.com/office/drawing/2014/main" id="{F9F597C2-B9E4-6E26-92A4-5734F94E71CC}"/>
              </a:ext>
            </a:extLst>
          </p:cNvPr>
          <p:cNvSpPr txBox="1"/>
          <p:nvPr/>
        </p:nvSpPr>
        <p:spPr>
          <a:xfrm>
            <a:off x="457200" y="743634"/>
            <a:ext cx="9144000" cy="369332"/>
          </a:xfrm>
          <a:prstGeom prst="rect">
            <a:avLst/>
          </a:prstGeom>
          <a:noFill/>
        </p:spPr>
        <p:txBody>
          <a:bodyPr wrap="square">
            <a:spAutoFit/>
          </a:bodyPr>
          <a:lstStyle/>
          <a:p>
            <a:r>
              <a:rPr lang="en-IN" dirty="0">
                <a:effectLst/>
                <a:latin typeface="Helvetica Neue" panose="02000503000000020004" pitchFamily="2" charset="0"/>
              </a:rPr>
              <a:t>To get the continuous feedback on the website bugs found.</a:t>
            </a:r>
          </a:p>
        </p:txBody>
      </p:sp>
    </p:spTree>
    <p:extLst>
      <p:ext uri="{BB962C8B-B14F-4D97-AF65-F5344CB8AC3E}">
        <p14:creationId xmlns:p14="http://schemas.microsoft.com/office/powerpoint/2010/main" val="180376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A07-909E-F0CE-CDD1-B364C1922190}"/>
              </a:ext>
            </a:extLst>
          </p:cNvPr>
          <p:cNvSpPr>
            <a:spLocks noGrp="1"/>
          </p:cNvSpPr>
          <p:nvPr>
            <p:ph type="title"/>
          </p:nvPr>
        </p:nvSpPr>
        <p:spPr>
          <a:xfrm>
            <a:off x="685801" y="381000"/>
            <a:ext cx="10131425" cy="990600"/>
          </a:xfrm>
        </p:spPr>
        <p:txBody>
          <a:bodyPr>
            <a:normAutofit fontScale="90000"/>
          </a:bodyPr>
          <a:lstStyle/>
          <a:p>
            <a:r>
              <a:rPr lang="en-IN" cap="none" dirty="0">
                <a:effectLst/>
                <a:latin typeface="Helvetica Neue" panose="02000503000000020004" pitchFamily="2" charset="0"/>
              </a:rPr>
              <a:t>Emergency Button</a:t>
            </a:r>
            <a:br>
              <a:rPr lang="en-IN" cap="none" dirty="0">
                <a:effectLst/>
                <a:latin typeface="Helvetica Neue" panose="02000503000000020004" pitchFamily="2" charset="0"/>
              </a:rPr>
            </a:br>
            <a:endParaRPr lang="en-US" cap="none" dirty="0"/>
          </a:p>
        </p:txBody>
      </p:sp>
      <p:sp>
        <p:nvSpPr>
          <p:cNvPr id="3" name="Content Placeholder 2">
            <a:extLst>
              <a:ext uri="{FF2B5EF4-FFF2-40B4-BE49-F238E27FC236}">
                <a16:creationId xmlns:a16="http://schemas.microsoft.com/office/drawing/2014/main" id="{EA9B363F-0922-E02C-6E8F-8688E765E6B1}"/>
              </a:ext>
            </a:extLst>
          </p:cNvPr>
          <p:cNvSpPr>
            <a:spLocks noGrp="1"/>
          </p:cNvSpPr>
          <p:nvPr>
            <p:ph idx="1"/>
          </p:nvPr>
        </p:nvSpPr>
        <p:spPr>
          <a:xfrm>
            <a:off x="685801" y="990600"/>
            <a:ext cx="10131425" cy="761999"/>
          </a:xfrm>
        </p:spPr>
        <p:txBody>
          <a:bodyPr/>
          <a:lstStyle/>
          <a:p>
            <a:pPr marL="0" indent="0">
              <a:buNone/>
            </a:pPr>
            <a:r>
              <a:rPr lang="en-IN" dirty="0">
                <a:effectLst/>
                <a:latin typeface="Helvetica Neue" panose="02000503000000020004" pitchFamily="2" charset="0"/>
              </a:rPr>
              <a:t>Implemented an Emergency Button that, when activated, initiates a call to 911 for immediate assistance for users.</a:t>
            </a:r>
            <a:endParaRPr lang="en-US" dirty="0"/>
          </a:p>
        </p:txBody>
      </p:sp>
      <p:pic>
        <p:nvPicPr>
          <p:cNvPr id="4" name="Picture 3">
            <a:extLst>
              <a:ext uri="{FF2B5EF4-FFF2-40B4-BE49-F238E27FC236}">
                <a16:creationId xmlns:a16="http://schemas.microsoft.com/office/drawing/2014/main" id="{C17EF3B7-7322-B638-29BC-E2B0AE3B7519}"/>
              </a:ext>
            </a:extLst>
          </p:cNvPr>
          <p:cNvPicPr>
            <a:picLocks noChangeAspect="1"/>
          </p:cNvPicPr>
          <p:nvPr/>
        </p:nvPicPr>
        <p:blipFill>
          <a:blip r:embed="rId2"/>
          <a:stretch>
            <a:fillRect/>
          </a:stretch>
        </p:blipFill>
        <p:spPr>
          <a:xfrm>
            <a:off x="670561" y="1862793"/>
            <a:ext cx="10563590" cy="4614207"/>
          </a:xfrm>
          <a:prstGeom prst="rect">
            <a:avLst/>
          </a:prstGeom>
          <a:effectLst>
            <a:softEdge rad="38100"/>
          </a:effectLst>
        </p:spPr>
      </p:pic>
    </p:spTree>
    <p:extLst>
      <p:ext uri="{BB962C8B-B14F-4D97-AF65-F5344CB8AC3E}">
        <p14:creationId xmlns:p14="http://schemas.microsoft.com/office/powerpoint/2010/main" val="2962268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A07-909E-F0CE-CDD1-B364C1922190}"/>
              </a:ext>
            </a:extLst>
          </p:cNvPr>
          <p:cNvSpPr>
            <a:spLocks noGrp="1"/>
          </p:cNvSpPr>
          <p:nvPr>
            <p:ph type="title"/>
          </p:nvPr>
        </p:nvSpPr>
        <p:spPr>
          <a:xfrm>
            <a:off x="558948" y="387311"/>
            <a:ext cx="10131425" cy="914400"/>
          </a:xfrm>
        </p:spPr>
        <p:txBody>
          <a:bodyPr>
            <a:normAutofit fontScale="90000"/>
          </a:bodyPr>
          <a:lstStyle/>
          <a:p>
            <a:r>
              <a:rPr lang="en-IN" cap="none" dirty="0">
                <a:effectLst/>
                <a:latin typeface="Helvetica Neue" panose="02000503000000020004" pitchFamily="2" charset="0"/>
              </a:rPr>
              <a:t>Manage Profile</a:t>
            </a:r>
            <a:br>
              <a:rPr lang="en-IN" cap="none" dirty="0">
                <a:effectLst/>
                <a:latin typeface="Helvetica Neue" panose="02000503000000020004" pitchFamily="2" charset="0"/>
              </a:rPr>
            </a:br>
            <a:endParaRPr lang="en-US" cap="none" dirty="0"/>
          </a:p>
        </p:txBody>
      </p:sp>
      <p:pic>
        <p:nvPicPr>
          <p:cNvPr id="5" name="Content Placeholder 4" descr="A screenshot of a contact page&#10;&#10;Description automatically generated">
            <a:extLst>
              <a:ext uri="{FF2B5EF4-FFF2-40B4-BE49-F238E27FC236}">
                <a16:creationId xmlns:a16="http://schemas.microsoft.com/office/drawing/2014/main" id="{FD22C2A3-B035-08DE-E1F8-09AFD8DE9B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948" y="1967550"/>
            <a:ext cx="10288758" cy="4503139"/>
          </a:xfrm>
          <a:effectLst>
            <a:softEdge rad="38100"/>
          </a:effectLst>
        </p:spPr>
      </p:pic>
      <p:sp>
        <p:nvSpPr>
          <p:cNvPr id="7" name="TextBox 6">
            <a:extLst>
              <a:ext uri="{FF2B5EF4-FFF2-40B4-BE49-F238E27FC236}">
                <a16:creationId xmlns:a16="http://schemas.microsoft.com/office/drawing/2014/main" id="{CA1264CD-C8C8-FF7A-14BF-27755B5FE7C0}"/>
              </a:ext>
            </a:extLst>
          </p:cNvPr>
          <p:cNvSpPr txBox="1"/>
          <p:nvPr/>
        </p:nvSpPr>
        <p:spPr>
          <a:xfrm>
            <a:off x="513228" y="1239442"/>
            <a:ext cx="9682332" cy="984885"/>
          </a:xfrm>
          <a:prstGeom prst="rect">
            <a:avLst/>
          </a:prstGeom>
          <a:noFill/>
        </p:spPr>
        <p:txBody>
          <a:bodyPr wrap="square">
            <a:spAutoFit/>
          </a:bodyPr>
          <a:lstStyle/>
          <a:p>
            <a:pPr algn="l"/>
            <a:r>
              <a:rPr lang="en-IN" sz="2200" b="0" i="0" dirty="0">
                <a:solidFill>
                  <a:srgbClr val="FFFFFF"/>
                </a:solidFill>
                <a:effectLst/>
                <a:latin typeface="Söhne"/>
              </a:rPr>
              <a:t>Implemented a "Manage Profile" page for users to edit their personal information.</a:t>
            </a:r>
          </a:p>
          <a:p>
            <a:pPr algn="l"/>
            <a:br>
              <a:rPr lang="en-IN" b="0" i="0" dirty="0">
                <a:solidFill>
                  <a:srgbClr val="FFFFFF"/>
                </a:solidFill>
                <a:effectLst/>
                <a:latin typeface="Söhne"/>
              </a:rPr>
            </a:br>
            <a:endParaRPr lang="en-IN" b="0" i="0" dirty="0">
              <a:solidFill>
                <a:srgbClr val="FFFFFF"/>
              </a:solidFill>
              <a:effectLst/>
              <a:latin typeface="Söhne"/>
            </a:endParaRPr>
          </a:p>
        </p:txBody>
      </p:sp>
    </p:spTree>
    <p:extLst>
      <p:ext uri="{BB962C8B-B14F-4D97-AF65-F5344CB8AC3E}">
        <p14:creationId xmlns:p14="http://schemas.microsoft.com/office/powerpoint/2010/main" val="439948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488" y="3046843"/>
            <a:ext cx="10131425" cy="382156"/>
          </a:xfrm>
          <a:prstGeom prst="rect">
            <a:avLst/>
          </a:prstGeom>
        </p:spPr>
        <p:txBody>
          <a:bodyPr vert="horz" wrap="square" lIns="0" tIns="12700" rIns="0" bIns="0" rtlCol="0">
            <a:spAutoFit/>
          </a:bodyPr>
          <a:lstStyle/>
          <a:p>
            <a:pPr marL="12700">
              <a:lnSpc>
                <a:spcPct val="100000"/>
              </a:lnSpc>
              <a:spcBef>
                <a:spcPts val="100"/>
              </a:spcBef>
            </a:pPr>
            <a:r>
              <a:rPr lang="en-IN" sz="2400" cap="none" spc="-5" dirty="0">
                <a:latin typeface="Times New Roman" panose="02020603050405020304" pitchFamily="18" charset="0"/>
                <a:cs typeface="Times New Roman" panose="02020603050405020304" pitchFamily="18" charset="0"/>
              </a:rPr>
              <a:t>Discuss</a:t>
            </a:r>
            <a:r>
              <a:rPr lang="en-IN" sz="2400" cap="none" spc="-45" dirty="0">
                <a:latin typeface="Times New Roman" panose="02020603050405020304" pitchFamily="18" charset="0"/>
                <a:cs typeface="Times New Roman" panose="02020603050405020304" pitchFamily="18" charset="0"/>
              </a:rPr>
              <a:t> </a:t>
            </a:r>
            <a:r>
              <a:rPr lang="en-IN" sz="2400" cap="none" spc="-5" dirty="0">
                <a:latin typeface="Times New Roman" panose="02020603050405020304" pitchFamily="18" charset="0"/>
                <a:cs typeface="Times New Roman" panose="02020603050405020304" pitchFamily="18" charset="0"/>
              </a:rPr>
              <a:t>Individual</a:t>
            </a:r>
            <a:r>
              <a:rPr lang="en-IN" sz="2400" cap="none" spc="-45" dirty="0">
                <a:latin typeface="Times New Roman" panose="02020603050405020304" pitchFamily="18" charset="0"/>
                <a:cs typeface="Times New Roman" panose="02020603050405020304" pitchFamily="18" charset="0"/>
              </a:rPr>
              <a:t> </a:t>
            </a:r>
            <a:r>
              <a:rPr lang="en-IN" sz="2400" cap="none" spc="-5" dirty="0">
                <a:latin typeface="Times New Roman" panose="02020603050405020304" pitchFamily="18" charset="0"/>
                <a:cs typeface="Times New Roman" panose="02020603050405020304" pitchFamily="18" charset="0"/>
              </a:rPr>
              <a:t>Contribution</a:t>
            </a:r>
          </a:p>
        </p:txBody>
      </p:sp>
      <p:pic>
        <p:nvPicPr>
          <p:cNvPr id="5" name="Picture 4" descr="A screenshot of a black screen&#10;&#10;Description automatically generated">
            <a:extLst>
              <a:ext uri="{FF2B5EF4-FFF2-40B4-BE49-F238E27FC236}">
                <a16:creationId xmlns:a16="http://schemas.microsoft.com/office/drawing/2014/main" id="{9F8314D1-8F04-67A0-C7DA-FBB38A71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228107"/>
            <a:ext cx="4267200" cy="64065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8F5D3-957F-584A-5589-F5E96E97E58A}"/>
              </a:ext>
            </a:extLst>
          </p:cNvPr>
          <p:cNvSpPr>
            <a:spLocks noGrp="1"/>
          </p:cNvSpPr>
          <p:nvPr>
            <p:ph type="title"/>
          </p:nvPr>
        </p:nvSpPr>
        <p:spPr>
          <a:xfrm>
            <a:off x="3657600" y="2362200"/>
            <a:ext cx="10131425" cy="1456267"/>
          </a:xfrm>
        </p:spPr>
        <p:txBody>
          <a:bodyPr>
            <a:normAutofit/>
          </a:bodyPr>
          <a:lstStyle/>
          <a:p>
            <a:r>
              <a:rPr lang="en-US" sz="8000" cap="none"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16940" y="1765209"/>
            <a:ext cx="10312400" cy="2782685"/>
          </a:xfrm>
          <a:prstGeom prst="rect">
            <a:avLst/>
          </a:prstGeom>
        </p:spPr>
        <p:txBody>
          <a:bodyPr vert="horz" wrap="square" lIns="0" tIns="40005" rIns="0" bIns="0" rtlCol="0">
            <a:spAutoFit/>
          </a:bodyPr>
          <a:lstStyle/>
          <a:p>
            <a:pPr marL="12700" marR="5080" algn="just">
              <a:lnSpc>
                <a:spcPct val="90000"/>
              </a:lnSpc>
              <a:spcBef>
                <a:spcPts val="315"/>
              </a:spcBef>
            </a:pPr>
            <a:r>
              <a:rPr lang="en-IN" sz="2200" dirty="0">
                <a:latin typeface="Times New Roman" panose="02020603050405020304" pitchFamily="18" charset="0"/>
                <a:cs typeface="Times New Roman" panose="02020603050405020304" pitchFamily="18" charset="0"/>
              </a:rPr>
              <a:t>Introducing the Restroom Locator for Disabled Individuals web app, addressing the vital issue of accessible restrooms for people with disabilities. This user-friendly platform utilizes Maps JavaScript API, enabling individuals to easily find nearby accessible restrooms tailored to their needs. Detailed restroom information includes key accessibility features, and users can contribute reviews, fostering a community-driven resource. The app provides real-time updates on new restroom facilities and ratings, ensuring users have the latest information. Overall, it enhances the quality of life for individuals with specific mobility needs, promoting inclusivity through an accessible and community-driven restroom locator.</a:t>
            </a:r>
            <a:endParaRPr sz="22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4D5964D8-CC90-86B4-0DDC-922D55205D6F}"/>
              </a:ext>
            </a:extLst>
          </p:cNvPr>
          <p:cNvSpPr>
            <a:spLocks noGrp="1"/>
          </p:cNvSpPr>
          <p:nvPr>
            <p:ph type="title"/>
          </p:nvPr>
        </p:nvSpPr>
        <p:spPr>
          <a:xfrm>
            <a:off x="5105400" y="828871"/>
            <a:ext cx="3047999" cy="500275"/>
          </a:xfrm>
        </p:spPr>
        <p:txBody>
          <a:bodyPr>
            <a:noAutofit/>
          </a:bodyPr>
          <a:lstStyle/>
          <a:p>
            <a:r>
              <a:rPr lang="en-US" sz="2800" dirty="0">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2400" y="578823"/>
            <a:ext cx="6909911" cy="443711"/>
          </a:xfrm>
          <a:prstGeom prst="rect">
            <a:avLst/>
          </a:prstGeom>
        </p:spPr>
        <p:txBody>
          <a:bodyPr vert="horz" wrap="square" lIns="0" tIns="12700" rIns="0" bIns="0" rtlCol="0">
            <a:spAutoFit/>
          </a:bodyPr>
          <a:lstStyle/>
          <a:p>
            <a:pPr marL="12700">
              <a:lnSpc>
                <a:spcPct val="100000"/>
              </a:lnSpc>
              <a:spcBef>
                <a:spcPts val="100"/>
              </a:spcBef>
            </a:pPr>
            <a:r>
              <a:rPr lang="en-IN" sz="2800" cap="none" spc="-10" dirty="0">
                <a:latin typeface="Times New Roman" panose="02020603050405020304" pitchFamily="18" charset="0"/>
                <a:cs typeface="Times New Roman" panose="02020603050405020304" pitchFamily="18" charset="0"/>
              </a:rPr>
              <a:t>Technology</a:t>
            </a:r>
            <a:r>
              <a:rPr lang="en-IN" sz="2800" cap="none" spc="-40" dirty="0">
                <a:latin typeface="Times New Roman" panose="02020603050405020304" pitchFamily="18" charset="0"/>
                <a:cs typeface="Times New Roman" panose="02020603050405020304" pitchFamily="18" charset="0"/>
              </a:rPr>
              <a:t> </a:t>
            </a:r>
            <a:r>
              <a:rPr lang="en-IN" sz="2800" cap="none" dirty="0">
                <a:latin typeface="Times New Roman" panose="02020603050405020304" pitchFamily="18" charset="0"/>
                <a:cs typeface="Times New Roman" panose="02020603050405020304" pitchFamily="18" charset="0"/>
              </a:rPr>
              <a:t>And</a:t>
            </a:r>
            <a:r>
              <a:rPr lang="en-IN" sz="2800" cap="none" spc="-25" dirty="0">
                <a:latin typeface="Times New Roman" panose="02020603050405020304" pitchFamily="18" charset="0"/>
                <a:cs typeface="Times New Roman" panose="02020603050405020304" pitchFamily="18" charset="0"/>
              </a:rPr>
              <a:t> </a:t>
            </a:r>
            <a:r>
              <a:rPr lang="en-IN" sz="2800" cap="none" spc="-5" dirty="0">
                <a:latin typeface="Times New Roman" panose="02020603050405020304" pitchFamily="18" charset="0"/>
                <a:cs typeface="Times New Roman" panose="02020603050405020304" pitchFamily="18" charset="0"/>
              </a:rPr>
              <a:t>Database</a:t>
            </a:r>
            <a:r>
              <a:rPr lang="en-IN" sz="2800" cap="none" spc="-30" dirty="0">
                <a:latin typeface="Times New Roman" panose="02020603050405020304" pitchFamily="18" charset="0"/>
                <a:cs typeface="Times New Roman" panose="02020603050405020304" pitchFamily="18" charset="0"/>
              </a:rPr>
              <a:t> </a:t>
            </a:r>
            <a:r>
              <a:rPr lang="en-IN" sz="2800" cap="none" spc="-5" dirty="0">
                <a:latin typeface="Times New Roman" panose="02020603050405020304" pitchFamily="18" charset="0"/>
                <a:cs typeface="Times New Roman" panose="02020603050405020304" pitchFamily="18" charset="0"/>
              </a:rPr>
              <a:t>Used</a:t>
            </a:r>
          </a:p>
        </p:txBody>
      </p:sp>
      <p:sp>
        <p:nvSpPr>
          <p:cNvPr id="3" name="object 3"/>
          <p:cNvSpPr txBox="1"/>
          <p:nvPr/>
        </p:nvSpPr>
        <p:spPr>
          <a:xfrm>
            <a:off x="838200" y="1447800"/>
            <a:ext cx="8350884" cy="1472839"/>
          </a:xfrm>
          <a:prstGeom prst="rect">
            <a:avLst/>
          </a:prstGeom>
        </p:spPr>
        <p:txBody>
          <a:bodyPr vert="horz" wrap="square" lIns="0" tIns="94615" rIns="0" bIns="0" rtlCol="0">
            <a:spAutoFit/>
          </a:bodyPr>
          <a:lstStyle/>
          <a:p>
            <a:pPr marL="241300" indent="-228600">
              <a:lnSpc>
                <a:spcPct val="100000"/>
              </a:lnSpc>
              <a:spcBef>
                <a:spcPts val="745"/>
              </a:spcBef>
              <a:buSzPct val="102083"/>
              <a:buFont typeface="Arial MT"/>
              <a:buChar char="•"/>
              <a:tabLst>
                <a:tab pos="241300" algn="l"/>
              </a:tabLst>
            </a:pPr>
            <a:r>
              <a:rPr spc="-5" dirty="0">
                <a:latin typeface="Times New Roman"/>
                <a:cs typeface="Times New Roman"/>
              </a:rPr>
              <a:t>HTML,</a:t>
            </a:r>
            <a:r>
              <a:rPr spc="-20" dirty="0">
                <a:latin typeface="Times New Roman"/>
                <a:cs typeface="Times New Roman"/>
              </a:rPr>
              <a:t> </a:t>
            </a:r>
            <a:r>
              <a:rPr spc="-5" dirty="0">
                <a:latin typeface="Times New Roman"/>
                <a:cs typeface="Times New Roman"/>
              </a:rPr>
              <a:t>CSS,</a:t>
            </a:r>
            <a:r>
              <a:rPr spc="-20" dirty="0">
                <a:latin typeface="Times New Roman"/>
                <a:cs typeface="Times New Roman"/>
              </a:rPr>
              <a:t> </a:t>
            </a:r>
            <a:r>
              <a:rPr spc="-5" dirty="0">
                <a:latin typeface="Times New Roman"/>
                <a:cs typeface="Times New Roman"/>
              </a:rPr>
              <a:t>JS</a:t>
            </a:r>
            <a:r>
              <a:rPr spc="-15" dirty="0">
                <a:latin typeface="Times New Roman"/>
                <a:cs typeface="Times New Roman"/>
              </a:rPr>
              <a:t> </a:t>
            </a:r>
            <a:r>
              <a:rPr dirty="0">
                <a:latin typeface="Times New Roman"/>
                <a:cs typeface="Times New Roman"/>
              </a:rPr>
              <a:t>–</a:t>
            </a:r>
            <a:r>
              <a:rPr spc="-15" dirty="0">
                <a:latin typeface="Times New Roman"/>
                <a:cs typeface="Times New Roman"/>
              </a:rPr>
              <a:t> </a:t>
            </a:r>
            <a:r>
              <a:rPr spc="-5" dirty="0">
                <a:latin typeface="Times New Roman"/>
                <a:cs typeface="Times New Roman"/>
              </a:rPr>
              <a:t>Front</a:t>
            </a:r>
            <a:r>
              <a:rPr spc="-15" dirty="0">
                <a:latin typeface="Times New Roman"/>
                <a:cs typeface="Times New Roman"/>
              </a:rPr>
              <a:t> </a:t>
            </a:r>
            <a:r>
              <a:rPr spc="-5" dirty="0">
                <a:latin typeface="Times New Roman"/>
                <a:cs typeface="Times New Roman"/>
              </a:rPr>
              <a:t>end</a:t>
            </a:r>
            <a:endParaRPr dirty="0">
              <a:latin typeface="Times New Roman"/>
              <a:cs typeface="Times New Roman"/>
            </a:endParaRPr>
          </a:p>
          <a:p>
            <a:pPr marL="241300" indent="-228600">
              <a:lnSpc>
                <a:spcPct val="100000"/>
              </a:lnSpc>
              <a:spcBef>
                <a:spcPts val="715"/>
              </a:spcBef>
              <a:buSzPct val="102083"/>
              <a:buFont typeface="Arial MT"/>
              <a:buChar char="•"/>
              <a:tabLst>
                <a:tab pos="241300" algn="l"/>
              </a:tabLst>
            </a:pPr>
            <a:r>
              <a:rPr spc="-5" dirty="0">
                <a:latin typeface="Times New Roman"/>
                <a:cs typeface="Times New Roman"/>
              </a:rPr>
              <a:t>Python</a:t>
            </a:r>
            <a:r>
              <a:rPr spc="-15" dirty="0">
                <a:latin typeface="Times New Roman"/>
                <a:cs typeface="Times New Roman"/>
              </a:rPr>
              <a:t> </a:t>
            </a:r>
            <a:r>
              <a:rPr dirty="0">
                <a:latin typeface="Times New Roman"/>
                <a:cs typeface="Times New Roman"/>
              </a:rPr>
              <a:t>–</a:t>
            </a:r>
            <a:r>
              <a:rPr spc="-5" dirty="0">
                <a:latin typeface="Times New Roman"/>
                <a:cs typeface="Times New Roman"/>
              </a:rPr>
              <a:t> Back</a:t>
            </a:r>
            <a:r>
              <a:rPr spc="-10" dirty="0">
                <a:latin typeface="Times New Roman"/>
                <a:cs typeface="Times New Roman"/>
              </a:rPr>
              <a:t> </a:t>
            </a:r>
            <a:r>
              <a:rPr spc="-5" dirty="0">
                <a:latin typeface="Times New Roman"/>
                <a:cs typeface="Times New Roman"/>
              </a:rPr>
              <a:t>end</a:t>
            </a:r>
            <a:r>
              <a:rPr spc="-10" dirty="0">
                <a:latin typeface="Times New Roman"/>
                <a:cs typeface="Times New Roman"/>
              </a:rPr>
              <a:t> </a:t>
            </a:r>
            <a:r>
              <a:rPr dirty="0">
                <a:latin typeface="Times New Roman"/>
                <a:cs typeface="Times New Roman"/>
              </a:rPr>
              <a:t>–</a:t>
            </a:r>
            <a:r>
              <a:rPr spc="-5" dirty="0">
                <a:latin typeface="Times New Roman"/>
                <a:cs typeface="Times New Roman"/>
              </a:rPr>
              <a:t> connect</a:t>
            </a:r>
            <a:r>
              <a:rPr spc="-10" dirty="0">
                <a:latin typeface="Times New Roman"/>
                <a:cs typeface="Times New Roman"/>
              </a:rPr>
              <a:t> </a:t>
            </a:r>
            <a:r>
              <a:rPr spc="-5" dirty="0">
                <a:latin typeface="Times New Roman"/>
                <a:cs typeface="Times New Roman"/>
              </a:rPr>
              <a:t>with</a:t>
            </a:r>
            <a:r>
              <a:rPr spc="-10" dirty="0">
                <a:latin typeface="Times New Roman"/>
                <a:cs typeface="Times New Roman"/>
              </a:rPr>
              <a:t> </a:t>
            </a:r>
            <a:r>
              <a:rPr dirty="0">
                <a:latin typeface="Times New Roman"/>
                <a:cs typeface="Times New Roman"/>
              </a:rPr>
              <a:t>data</a:t>
            </a:r>
            <a:r>
              <a:rPr spc="-5" dirty="0">
                <a:latin typeface="Times New Roman"/>
                <a:cs typeface="Times New Roman"/>
              </a:rPr>
              <a:t> </a:t>
            </a:r>
            <a:r>
              <a:rPr dirty="0">
                <a:latin typeface="Times New Roman"/>
                <a:cs typeface="Times New Roman"/>
              </a:rPr>
              <a:t>base</a:t>
            </a:r>
            <a:r>
              <a:rPr spc="-5" dirty="0">
                <a:latin typeface="Times New Roman"/>
                <a:cs typeface="Times New Roman"/>
              </a:rPr>
              <a:t> and</a:t>
            </a:r>
            <a:r>
              <a:rPr spc="-10" dirty="0">
                <a:latin typeface="Times New Roman"/>
                <a:cs typeface="Times New Roman"/>
              </a:rPr>
              <a:t> </a:t>
            </a:r>
            <a:r>
              <a:rPr dirty="0">
                <a:latin typeface="Times New Roman"/>
                <a:cs typeface="Times New Roman"/>
              </a:rPr>
              <a:t>play</a:t>
            </a:r>
            <a:r>
              <a:rPr spc="-5" dirty="0">
                <a:latin typeface="Times New Roman"/>
                <a:cs typeface="Times New Roman"/>
              </a:rPr>
              <a:t> with</a:t>
            </a:r>
            <a:r>
              <a:rPr spc="-10" dirty="0">
                <a:latin typeface="Times New Roman"/>
                <a:cs typeface="Times New Roman"/>
              </a:rPr>
              <a:t> </a:t>
            </a:r>
            <a:r>
              <a:rPr spc="-5" dirty="0">
                <a:latin typeface="Times New Roman"/>
                <a:cs typeface="Times New Roman"/>
              </a:rPr>
              <a:t>Library</a:t>
            </a:r>
            <a:endParaRPr dirty="0">
              <a:latin typeface="Times New Roman"/>
              <a:cs typeface="Times New Roman"/>
            </a:endParaRPr>
          </a:p>
          <a:p>
            <a:pPr marL="241300" indent="-228600">
              <a:lnSpc>
                <a:spcPct val="100000"/>
              </a:lnSpc>
              <a:spcBef>
                <a:spcPts val="715"/>
              </a:spcBef>
              <a:buSzPct val="102083"/>
              <a:buFont typeface="Arial MT"/>
              <a:buChar char="•"/>
              <a:tabLst>
                <a:tab pos="241300" algn="l"/>
              </a:tabLst>
            </a:pPr>
            <a:r>
              <a:rPr spc="-5" dirty="0">
                <a:latin typeface="Times New Roman"/>
                <a:cs typeface="Times New Roman"/>
              </a:rPr>
              <a:t>SMTP</a:t>
            </a:r>
            <a:r>
              <a:rPr spc="-20" dirty="0">
                <a:latin typeface="Times New Roman"/>
                <a:cs typeface="Times New Roman"/>
              </a:rPr>
              <a:t> </a:t>
            </a:r>
            <a:r>
              <a:rPr dirty="0">
                <a:latin typeface="Times New Roman"/>
                <a:cs typeface="Times New Roman"/>
              </a:rPr>
              <a:t>–</a:t>
            </a:r>
            <a:r>
              <a:rPr spc="-15" dirty="0">
                <a:latin typeface="Times New Roman"/>
                <a:cs typeface="Times New Roman"/>
              </a:rPr>
              <a:t> </a:t>
            </a:r>
            <a:r>
              <a:rPr spc="-5" dirty="0">
                <a:latin typeface="Times New Roman"/>
                <a:cs typeface="Times New Roman"/>
              </a:rPr>
              <a:t>Amazon</a:t>
            </a:r>
            <a:r>
              <a:rPr spc="-15" dirty="0">
                <a:latin typeface="Times New Roman"/>
                <a:cs typeface="Times New Roman"/>
              </a:rPr>
              <a:t> </a:t>
            </a:r>
            <a:r>
              <a:rPr spc="-5" dirty="0">
                <a:latin typeface="Times New Roman"/>
                <a:cs typeface="Times New Roman"/>
              </a:rPr>
              <a:t>SES</a:t>
            </a:r>
            <a:r>
              <a:rPr spc="-20" dirty="0">
                <a:latin typeface="Times New Roman"/>
                <a:cs typeface="Times New Roman"/>
              </a:rPr>
              <a:t> </a:t>
            </a:r>
            <a:r>
              <a:rPr spc="-5" dirty="0">
                <a:latin typeface="Times New Roman"/>
                <a:cs typeface="Times New Roman"/>
              </a:rPr>
              <a:t>email</a:t>
            </a:r>
            <a:r>
              <a:rPr spc="-15" dirty="0">
                <a:latin typeface="Times New Roman"/>
                <a:cs typeface="Times New Roman"/>
              </a:rPr>
              <a:t> </a:t>
            </a:r>
            <a:r>
              <a:rPr spc="-5" dirty="0">
                <a:latin typeface="Times New Roman"/>
                <a:cs typeface="Times New Roman"/>
              </a:rPr>
              <a:t>service</a:t>
            </a:r>
            <a:endParaRPr lang="en-US" spc="-5" dirty="0">
              <a:latin typeface="Times New Roman"/>
              <a:cs typeface="Times New Roman"/>
            </a:endParaRPr>
          </a:p>
          <a:p>
            <a:pPr marL="241300" indent="-228600">
              <a:lnSpc>
                <a:spcPct val="100000"/>
              </a:lnSpc>
              <a:spcBef>
                <a:spcPts val="715"/>
              </a:spcBef>
              <a:buSzPct val="102083"/>
              <a:buFont typeface="Arial MT"/>
              <a:buChar char="•"/>
              <a:tabLst>
                <a:tab pos="241300" algn="l"/>
              </a:tabLst>
            </a:pPr>
            <a:r>
              <a:rPr lang="en-IN" spc="-5" dirty="0">
                <a:latin typeface="Times New Roman"/>
                <a:cs typeface="Times New Roman"/>
              </a:rPr>
              <a:t>Database</a:t>
            </a:r>
            <a:r>
              <a:rPr lang="en-IN" spc="-30" dirty="0">
                <a:latin typeface="Times New Roman"/>
                <a:cs typeface="Times New Roman"/>
              </a:rPr>
              <a:t>  and </a:t>
            </a:r>
            <a:r>
              <a:rPr lang="en-IN" spc="-5" dirty="0">
                <a:latin typeface="Times New Roman"/>
                <a:cs typeface="Times New Roman"/>
              </a:rPr>
              <a:t>Hosting Services -  Heroku </a:t>
            </a:r>
            <a:endParaRPr dirty="0">
              <a:latin typeface="Times New Roman"/>
              <a:cs typeface="Times New Roman"/>
            </a:endParaRPr>
          </a:p>
        </p:txBody>
      </p:sp>
      <p:sp>
        <p:nvSpPr>
          <p:cNvPr id="4" name="object 2">
            <a:extLst>
              <a:ext uri="{FF2B5EF4-FFF2-40B4-BE49-F238E27FC236}">
                <a16:creationId xmlns:a16="http://schemas.microsoft.com/office/drawing/2014/main" id="{761F40EB-20DF-F739-4839-ABBF33953D74}"/>
              </a:ext>
            </a:extLst>
          </p:cNvPr>
          <p:cNvSpPr txBox="1">
            <a:spLocks/>
          </p:cNvSpPr>
          <p:nvPr/>
        </p:nvSpPr>
        <p:spPr>
          <a:xfrm>
            <a:off x="3591719" y="4648200"/>
            <a:ext cx="7250112" cy="443711"/>
          </a:xfrm>
          <a:prstGeom prst="rect">
            <a:avLst/>
          </a:prstGeom>
          <a:effectLst/>
        </p:spPr>
        <p:txBody>
          <a:bodyPr vert="horz" wrap="square" lIns="0" tIns="12700"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0"/>
              </a:spcBef>
            </a:pPr>
            <a:endParaRPr lang="en-US" sz="2800" cap="none" spc="-5" dirty="0"/>
          </a:p>
        </p:txBody>
      </p:sp>
      <p:pic>
        <p:nvPicPr>
          <p:cNvPr id="1026" name="Picture 2" descr="Download Logo Html Html5 Royalty-Free Stock Illustration Image - Pixabay">
            <a:extLst>
              <a:ext uri="{FF2B5EF4-FFF2-40B4-BE49-F238E27FC236}">
                <a16:creationId xmlns:a16="http://schemas.microsoft.com/office/drawing/2014/main" id="{A4465DD3-A8C4-3FEC-6691-3AF3CB2D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559" y="4125380"/>
            <a:ext cx="1766089" cy="1766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BEC29A-89B4-EEFD-2647-E5A8B03D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687" y="4062670"/>
            <a:ext cx="1828799" cy="18287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SS3 Logo PNG Transparent &amp; SVG Vector - Freebie Supply">
            <a:extLst>
              <a:ext uri="{FF2B5EF4-FFF2-40B4-BE49-F238E27FC236}">
                <a16:creationId xmlns:a16="http://schemas.microsoft.com/office/drawing/2014/main" id="{CBFB3E98-3B9A-CADF-A88E-7B8015F42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898627"/>
            <a:ext cx="2219593" cy="2219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Logo PNG Transparent &amp; SVG Vector - Freebie Supply">
            <a:extLst>
              <a:ext uri="{FF2B5EF4-FFF2-40B4-BE49-F238E27FC236}">
                <a16:creationId xmlns:a16="http://schemas.microsoft.com/office/drawing/2014/main" id="{5FC46872-7252-C16D-CB85-6413A7823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63" y="4247708"/>
            <a:ext cx="1695441" cy="16884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mazon SES SMTP for WordPress | AcyMailing - Newsletter marketing campaigns  for Wordpress - Joomla">
            <a:extLst>
              <a:ext uri="{FF2B5EF4-FFF2-40B4-BE49-F238E27FC236}">
                <a16:creationId xmlns:a16="http://schemas.microsoft.com/office/drawing/2014/main" id="{742509E5-EE3A-7D0D-1D12-0432302CFE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0189" y="4062670"/>
            <a:ext cx="2438399" cy="1828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hat&#10;&#10;Description automatically generated">
            <a:extLst>
              <a:ext uri="{FF2B5EF4-FFF2-40B4-BE49-F238E27FC236}">
                <a16:creationId xmlns:a16="http://schemas.microsoft.com/office/drawing/2014/main" id="{665F78E2-2DE5-BAD2-0D71-E268B5D1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666594"/>
            <a:ext cx="8458200" cy="4556370"/>
          </a:xfrm>
          <a:prstGeom prst="rect">
            <a:avLst/>
          </a:prstGeom>
          <a:effectLst>
            <a:softEdge rad="38100"/>
          </a:effectLst>
        </p:spPr>
      </p:pic>
      <p:sp>
        <p:nvSpPr>
          <p:cNvPr id="3" name="Content Placeholder 2">
            <a:extLst>
              <a:ext uri="{FF2B5EF4-FFF2-40B4-BE49-F238E27FC236}">
                <a16:creationId xmlns:a16="http://schemas.microsoft.com/office/drawing/2014/main" id="{2C56F0F7-6587-85F2-5431-BE92702750D2}"/>
              </a:ext>
            </a:extLst>
          </p:cNvPr>
          <p:cNvSpPr>
            <a:spLocks noGrp="1"/>
          </p:cNvSpPr>
          <p:nvPr>
            <p:ph idx="1"/>
          </p:nvPr>
        </p:nvSpPr>
        <p:spPr>
          <a:xfrm>
            <a:off x="533400" y="304800"/>
            <a:ext cx="10131425" cy="1219200"/>
          </a:xfrm>
        </p:spPr>
        <p:txBody>
          <a:bodyPr>
            <a:normAutofit/>
          </a:bodyPr>
          <a:lstStyle/>
          <a:p>
            <a:pPr marL="0" indent="0" algn="just">
              <a:buNone/>
            </a:pPr>
            <a:r>
              <a:rPr lang="en-IN" sz="2200" b="0" i="0" dirty="0">
                <a:solidFill>
                  <a:srgbClr val="D1D5DB"/>
                </a:solidFill>
                <a:effectLst/>
                <a:latin typeface="Times New Roman" panose="02020603050405020304" pitchFamily="18" charset="0"/>
                <a:cs typeface="Times New Roman" panose="02020603050405020304" pitchFamily="18" charset="0"/>
              </a:rPr>
              <a:t>Introducing the Public Restroom Locator for Specially Challenged – a dedicated website addressing the unique restroom accessibility needs of individuals with disabilities. Find inclusive facilities with ease and enhance daily accessibility.</a:t>
            </a:r>
            <a:endParaRPr lang="en-US" sz="2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A8D1DB2-8B6F-93DD-3510-1CA681B1EC15}"/>
              </a:ext>
            </a:extLst>
          </p:cNvPr>
          <p:cNvSpPr txBox="1"/>
          <p:nvPr/>
        </p:nvSpPr>
        <p:spPr>
          <a:xfrm>
            <a:off x="1219200" y="6314403"/>
            <a:ext cx="3505200" cy="430887"/>
          </a:xfrm>
          <a:prstGeom prst="rect">
            <a:avLst/>
          </a:prstGeom>
          <a:noFill/>
        </p:spPr>
        <p:txBody>
          <a:bodyPr wrap="square" rtlCol="0">
            <a:spAutoFit/>
          </a:bodyPr>
          <a:lstStyle/>
          <a:p>
            <a:r>
              <a:rPr lang="en-US" sz="2200" b="1" dirty="0"/>
              <a:t>Access our website at :</a:t>
            </a:r>
          </a:p>
        </p:txBody>
      </p:sp>
      <p:sp>
        <p:nvSpPr>
          <p:cNvPr id="17" name="TextBox 16">
            <a:extLst>
              <a:ext uri="{FF2B5EF4-FFF2-40B4-BE49-F238E27FC236}">
                <a16:creationId xmlns:a16="http://schemas.microsoft.com/office/drawing/2014/main" id="{50ACC1C1-9C5E-BF30-A775-B5DC23AE2136}"/>
              </a:ext>
            </a:extLst>
          </p:cNvPr>
          <p:cNvSpPr txBox="1"/>
          <p:nvPr/>
        </p:nvSpPr>
        <p:spPr>
          <a:xfrm>
            <a:off x="4038600" y="6314402"/>
            <a:ext cx="8801102" cy="430887"/>
          </a:xfrm>
          <a:prstGeom prst="rect">
            <a:avLst/>
          </a:prstGeom>
          <a:noFill/>
        </p:spPr>
        <p:txBody>
          <a:bodyPr wrap="square">
            <a:spAutoFit/>
          </a:bodyPr>
          <a:lstStyle/>
          <a:p>
            <a:r>
              <a:rPr lang="en-US" sz="2200" b="1" dirty="0">
                <a:hlinkClick r:id="rId3"/>
              </a:rPr>
              <a:t>https://agile-chamber-93508-3b4b97083fcc.herokuapp.com/</a:t>
            </a:r>
            <a:endParaRPr lang="en-US" sz="2200" b="1" dirty="0"/>
          </a:p>
        </p:txBody>
      </p:sp>
    </p:spTree>
    <p:extLst>
      <p:ext uri="{BB962C8B-B14F-4D97-AF65-F5344CB8AC3E}">
        <p14:creationId xmlns:p14="http://schemas.microsoft.com/office/powerpoint/2010/main" val="30457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E19A-5525-664B-97E8-0E39EE928DBF}"/>
              </a:ext>
            </a:extLst>
          </p:cNvPr>
          <p:cNvSpPr>
            <a:spLocks noGrp="1"/>
          </p:cNvSpPr>
          <p:nvPr>
            <p:ph type="title"/>
          </p:nvPr>
        </p:nvSpPr>
        <p:spPr>
          <a:xfrm>
            <a:off x="3886200" y="2514600"/>
            <a:ext cx="5562600" cy="1456267"/>
          </a:xfrm>
        </p:spPr>
        <p:txBody>
          <a:bodyPr>
            <a:normAutofit/>
          </a:bodyPr>
          <a:lstStyle/>
          <a:p>
            <a:r>
              <a:rPr lang="en-IN" sz="4400" cap="none" spc="-5" dirty="0"/>
              <a:t>Existing Features</a:t>
            </a:r>
            <a:endParaRPr lang="en-US" sz="4400" dirty="0"/>
          </a:p>
        </p:txBody>
      </p:sp>
    </p:spTree>
    <p:extLst>
      <p:ext uri="{BB962C8B-B14F-4D97-AF65-F5344CB8AC3E}">
        <p14:creationId xmlns:p14="http://schemas.microsoft.com/office/powerpoint/2010/main" val="319039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228600" y="228600"/>
            <a:ext cx="11430000" cy="365613"/>
          </a:xfrm>
          <a:prstGeom prst="rect">
            <a:avLst/>
          </a:prstGeom>
        </p:spPr>
        <p:txBody>
          <a:bodyPr vert="horz" wrap="square" lIns="0" tIns="50165" rIns="0" bIns="0" rtlCol="0">
            <a:spAutoFit/>
          </a:bodyPr>
          <a:lstStyle/>
          <a:p>
            <a:pPr marL="12700" marR="5080">
              <a:lnSpc>
                <a:spcPts val="2380"/>
              </a:lnSpc>
              <a:spcBef>
                <a:spcPts val="395"/>
              </a:spcBef>
              <a:buSzPct val="102272"/>
              <a:tabLst>
                <a:tab pos="240665" algn="l"/>
                <a:tab pos="241300" algn="l"/>
              </a:tabLst>
            </a:pPr>
            <a:r>
              <a:rPr sz="2800" b="1" spc="-5" dirty="0">
                <a:latin typeface="Times New Roman"/>
                <a:cs typeface="Times New Roman"/>
              </a:rPr>
              <a:t>Login</a:t>
            </a:r>
            <a:r>
              <a:rPr sz="2800" b="1" spc="-35" dirty="0">
                <a:latin typeface="Times New Roman"/>
                <a:cs typeface="Times New Roman"/>
              </a:rPr>
              <a:t> </a:t>
            </a:r>
            <a:r>
              <a:rPr sz="2800" b="1" spc="-5" dirty="0">
                <a:latin typeface="Times New Roman"/>
                <a:cs typeface="Times New Roman"/>
              </a:rPr>
              <a:t>Screen: </a:t>
            </a:r>
            <a:r>
              <a:rPr sz="2200" spc="-5" dirty="0">
                <a:latin typeface="Times New Roman"/>
                <a:cs typeface="Times New Roman"/>
              </a:rPr>
              <a:t>The</a:t>
            </a:r>
            <a:r>
              <a:rPr sz="2200" spc="-30" dirty="0">
                <a:latin typeface="Times New Roman"/>
                <a:cs typeface="Times New Roman"/>
              </a:rPr>
              <a:t> </a:t>
            </a:r>
            <a:r>
              <a:rPr sz="2200" spc="-5" dirty="0">
                <a:latin typeface="Times New Roman"/>
                <a:cs typeface="Times New Roman"/>
              </a:rPr>
              <a:t>login </a:t>
            </a:r>
            <a:r>
              <a:rPr sz="2200" spc="-535" dirty="0">
                <a:latin typeface="Times New Roman"/>
                <a:cs typeface="Times New Roman"/>
              </a:rPr>
              <a:t> </a:t>
            </a:r>
            <a:r>
              <a:rPr sz="2200" spc="-5" dirty="0">
                <a:latin typeface="Times New Roman"/>
                <a:cs typeface="Times New Roman"/>
              </a:rPr>
              <a:t>screen will ask </a:t>
            </a:r>
            <a:r>
              <a:rPr lang="en-IN" sz="2200" spc="-5" dirty="0">
                <a:latin typeface="Times New Roman"/>
                <a:cs typeface="Times New Roman"/>
              </a:rPr>
              <a:t>email</a:t>
            </a:r>
            <a:r>
              <a:rPr sz="2200" spc="-5" dirty="0">
                <a:latin typeface="Times New Roman"/>
                <a:cs typeface="Times New Roman"/>
              </a:rPr>
              <a:t> </a:t>
            </a:r>
            <a:r>
              <a:rPr sz="2200" dirty="0">
                <a:latin typeface="Times New Roman"/>
                <a:cs typeface="Times New Roman"/>
              </a:rPr>
              <a:t> password</a:t>
            </a:r>
            <a:r>
              <a:rPr sz="2200" spc="-10" dirty="0">
                <a:latin typeface="Times New Roman"/>
                <a:cs typeface="Times New Roman"/>
              </a:rPr>
              <a:t> </a:t>
            </a:r>
            <a:r>
              <a:rPr sz="2200" spc="-5" dirty="0">
                <a:latin typeface="Times New Roman"/>
                <a:cs typeface="Times New Roman"/>
              </a:rPr>
              <a:t>to</a:t>
            </a:r>
            <a:r>
              <a:rPr sz="2200" spc="-10" dirty="0">
                <a:latin typeface="Times New Roman"/>
                <a:cs typeface="Times New Roman"/>
              </a:rPr>
              <a:t> </a:t>
            </a:r>
            <a:r>
              <a:rPr sz="2200" spc="-5" dirty="0">
                <a:latin typeface="Times New Roman"/>
                <a:cs typeface="Times New Roman"/>
              </a:rPr>
              <a:t>enter.</a:t>
            </a:r>
            <a:endParaRPr sz="2200" dirty="0">
              <a:latin typeface="Times New Roman"/>
              <a:cs typeface="Times New Roman"/>
            </a:endParaRPr>
          </a:p>
        </p:txBody>
      </p:sp>
      <p:pic>
        <p:nvPicPr>
          <p:cNvPr id="7" name="object 7"/>
          <p:cNvPicPr/>
          <p:nvPr/>
        </p:nvPicPr>
        <p:blipFill>
          <a:blip r:embed="rId2" cstate="print"/>
          <a:stretch>
            <a:fillRect/>
          </a:stretch>
        </p:blipFill>
        <p:spPr>
          <a:xfrm>
            <a:off x="1066800" y="762000"/>
            <a:ext cx="10363200" cy="5867400"/>
          </a:xfrm>
          <a:prstGeom prst="rect">
            <a:avLst/>
          </a:prstGeom>
          <a:solidFill>
            <a:schemeClr val="accent2">
              <a:lumMod val="40000"/>
              <a:lumOff val="60000"/>
            </a:schemeClr>
          </a:solidFill>
          <a:effectLst>
            <a:softEdge rad="68728"/>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800" y="228600"/>
            <a:ext cx="11887200" cy="1045223"/>
          </a:xfrm>
          <a:prstGeom prst="rect">
            <a:avLst/>
          </a:prstGeom>
        </p:spPr>
        <p:txBody>
          <a:bodyPr vert="horz" wrap="square" lIns="0" tIns="71120" rIns="0" bIns="0" rtlCol="0">
            <a:spAutoFit/>
          </a:bodyPr>
          <a:lstStyle/>
          <a:p>
            <a:pPr marL="12700" marR="5080">
              <a:lnSpc>
                <a:spcPts val="3670"/>
              </a:lnSpc>
              <a:spcBef>
                <a:spcPts val="560"/>
              </a:spcBef>
            </a:pPr>
            <a:r>
              <a:rPr sz="2800" b="1" spc="-5" dirty="0">
                <a:latin typeface="Times New Roman"/>
                <a:cs typeface="Times New Roman"/>
              </a:rPr>
              <a:t>Registration </a:t>
            </a:r>
            <a:r>
              <a:rPr sz="2800" b="1" dirty="0">
                <a:latin typeface="Times New Roman"/>
                <a:cs typeface="Times New Roman"/>
              </a:rPr>
              <a:t> </a:t>
            </a:r>
            <a:r>
              <a:rPr lang="en-US" sz="2800" b="1" spc="-5" dirty="0">
                <a:latin typeface="Times New Roman"/>
                <a:cs typeface="Times New Roman"/>
              </a:rPr>
              <a:t>S</a:t>
            </a:r>
            <a:r>
              <a:rPr sz="2800" b="1" spc="-5" dirty="0">
                <a:latin typeface="Times New Roman"/>
                <a:cs typeface="Times New Roman"/>
              </a:rPr>
              <a:t>creen:</a:t>
            </a:r>
            <a:r>
              <a:rPr sz="2800" b="1" spc="10" dirty="0">
                <a:latin typeface="Times New Roman"/>
                <a:cs typeface="Times New Roman"/>
              </a:rPr>
              <a:t> </a:t>
            </a:r>
            <a:endParaRPr lang="en-US" sz="2800" b="1" spc="10" dirty="0">
              <a:latin typeface="Times New Roman"/>
              <a:cs typeface="Times New Roman"/>
            </a:endParaRPr>
          </a:p>
          <a:p>
            <a:pPr marL="12700" marR="5080">
              <a:lnSpc>
                <a:spcPts val="3670"/>
              </a:lnSpc>
              <a:spcBef>
                <a:spcPts val="560"/>
              </a:spcBef>
            </a:pPr>
            <a:r>
              <a:rPr sz="2200" spc="-10" dirty="0">
                <a:latin typeface="Times New Roman"/>
                <a:cs typeface="Times New Roman"/>
              </a:rPr>
              <a:t>This </a:t>
            </a:r>
            <a:r>
              <a:rPr sz="2200" spc="-5" dirty="0">
                <a:latin typeface="Times New Roman"/>
                <a:cs typeface="Times New Roman"/>
              </a:rPr>
              <a:t> screen will </a:t>
            </a:r>
            <a:r>
              <a:rPr sz="2200" spc="-10" dirty="0">
                <a:latin typeface="Times New Roman"/>
                <a:cs typeface="Times New Roman"/>
              </a:rPr>
              <a:t>ask </a:t>
            </a:r>
            <a:r>
              <a:rPr sz="2200" spc="-5" dirty="0">
                <a:latin typeface="Times New Roman"/>
                <a:cs typeface="Times New Roman"/>
              </a:rPr>
              <a:t>for </a:t>
            </a:r>
            <a:r>
              <a:rPr sz="2200" spc="-835" dirty="0">
                <a:latin typeface="Times New Roman"/>
                <a:cs typeface="Times New Roman"/>
              </a:rPr>
              <a:t> </a:t>
            </a:r>
            <a:r>
              <a:rPr sz="2200" spc="-10" dirty="0">
                <a:latin typeface="Times New Roman"/>
                <a:cs typeface="Times New Roman"/>
              </a:rPr>
              <a:t>the </a:t>
            </a:r>
            <a:r>
              <a:rPr sz="2200" dirty="0">
                <a:latin typeface="Times New Roman"/>
                <a:cs typeface="Times New Roman"/>
              </a:rPr>
              <a:t>details </a:t>
            </a:r>
            <a:r>
              <a:rPr sz="2200" spc="-5" dirty="0">
                <a:latin typeface="Times New Roman"/>
                <a:cs typeface="Times New Roman"/>
              </a:rPr>
              <a:t>for </a:t>
            </a:r>
            <a:r>
              <a:rPr sz="2200" spc="-10" dirty="0">
                <a:latin typeface="Times New Roman"/>
                <a:cs typeface="Times New Roman"/>
              </a:rPr>
              <a:t>the </a:t>
            </a:r>
            <a:r>
              <a:rPr sz="2200" spc="-5" dirty="0">
                <a:latin typeface="Times New Roman"/>
                <a:cs typeface="Times New Roman"/>
              </a:rPr>
              <a:t> registration </a:t>
            </a:r>
            <a:r>
              <a:rPr sz="2200" spc="-10" dirty="0">
                <a:latin typeface="Times New Roman"/>
                <a:cs typeface="Times New Roman"/>
              </a:rPr>
              <a:t>like </a:t>
            </a:r>
            <a:r>
              <a:rPr sz="2200" spc="-5" dirty="0">
                <a:latin typeface="Times New Roman"/>
                <a:cs typeface="Times New Roman"/>
              </a:rPr>
              <a:t> </a:t>
            </a:r>
            <a:r>
              <a:rPr sz="2200" dirty="0">
                <a:latin typeface="Times New Roman"/>
                <a:cs typeface="Times New Roman"/>
              </a:rPr>
              <a:t>user </a:t>
            </a:r>
            <a:r>
              <a:rPr sz="2200" spc="-10" dirty="0">
                <a:latin typeface="Times New Roman"/>
                <a:cs typeface="Times New Roman"/>
              </a:rPr>
              <a:t>id, email, </a:t>
            </a:r>
            <a:r>
              <a:rPr sz="2200" spc="-5" dirty="0">
                <a:latin typeface="Times New Roman"/>
                <a:cs typeface="Times New Roman"/>
              </a:rPr>
              <a:t> </a:t>
            </a:r>
            <a:r>
              <a:rPr sz="2200" dirty="0">
                <a:latin typeface="Times New Roman"/>
                <a:cs typeface="Times New Roman"/>
              </a:rPr>
              <a:t>password,</a:t>
            </a:r>
            <a:r>
              <a:rPr sz="2200" spc="-100" dirty="0">
                <a:latin typeface="Times New Roman"/>
                <a:cs typeface="Times New Roman"/>
              </a:rPr>
              <a:t> </a:t>
            </a:r>
            <a:r>
              <a:rPr sz="2200" spc="-10" dirty="0">
                <a:latin typeface="Times New Roman"/>
                <a:cs typeface="Times New Roman"/>
              </a:rPr>
              <a:t>confirm </a:t>
            </a:r>
            <a:r>
              <a:rPr sz="2200" spc="-835" dirty="0">
                <a:latin typeface="Times New Roman"/>
                <a:cs typeface="Times New Roman"/>
              </a:rPr>
              <a:t> </a:t>
            </a:r>
            <a:r>
              <a:rPr sz="2200" dirty="0">
                <a:latin typeface="Times New Roman"/>
                <a:cs typeface="Times New Roman"/>
              </a:rPr>
              <a:t>password.</a:t>
            </a:r>
          </a:p>
        </p:txBody>
      </p:sp>
      <p:pic>
        <p:nvPicPr>
          <p:cNvPr id="6" name="object 6"/>
          <p:cNvPicPr/>
          <p:nvPr/>
        </p:nvPicPr>
        <p:blipFill>
          <a:blip r:embed="rId2" cstate="print"/>
          <a:stretch>
            <a:fillRect/>
          </a:stretch>
        </p:blipFill>
        <p:spPr>
          <a:xfrm>
            <a:off x="1381506" y="1524000"/>
            <a:ext cx="9438894" cy="5105400"/>
          </a:xfrm>
          <a:prstGeom prst="rect">
            <a:avLst/>
          </a:prstGeom>
          <a:effectLst>
            <a:softEdge rad="41307"/>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57409"/>
            <a:ext cx="11887200" cy="720710"/>
          </a:xfrm>
          <a:prstGeom prst="rect">
            <a:avLst/>
          </a:prstGeom>
        </p:spPr>
        <p:txBody>
          <a:bodyPr vert="horz" wrap="square" lIns="0" tIns="12700" rIns="0" bIns="0" rtlCol="0">
            <a:spAutoFit/>
          </a:bodyPr>
          <a:lstStyle/>
          <a:p>
            <a:pPr marL="12700">
              <a:spcBef>
                <a:spcPts val="100"/>
              </a:spcBef>
            </a:pPr>
            <a:r>
              <a:rPr lang="en-IN" sz="2800" b="1" cap="none" spc="-5" dirty="0">
                <a:latin typeface="Times New Roman" panose="02020603050405020304" pitchFamily="18" charset="0"/>
                <a:cs typeface="Times New Roman" panose="02020603050405020304" pitchFamily="18" charset="0"/>
              </a:rPr>
              <a:t>Forgot</a:t>
            </a:r>
            <a:r>
              <a:rPr lang="en-IN" sz="2800" b="1" cap="none" spc="-85" dirty="0">
                <a:latin typeface="Times New Roman" panose="02020603050405020304" pitchFamily="18" charset="0"/>
                <a:cs typeface="Times New Roman" panose="02020603050405020304" pitchFamily="18" charset="0"/>
              </a:rPr>
              <a:t> </a:t>
            </a:r>
            <a:r>
              <a:rPr lang="en-IN" sz="2800" b="1" cap="none" dirty="0">
                <a:latin typeface="Times New Roman" panose="02020603050405020304" pitchFamily="18" charset="0"/>
                <a:cs typeface="Times New Roman" panose="02020603050405020304" pitchFamily="18" charset="0"/>
              </a:rPr>
              <a:t>Password: </a:t>
            </a:r>
            <a:r>
              <a:rPr lang="en-IN" sz="2200" b="1" cap="none" spc="-5" dirty="0">
                <a:latin typeface="Times New Roman" panose="02020603050405020304" pitchFamily="18" charset="0"/>
                <a:cs typeface="Times New Roman" panose="02020603050405020304" pitchFamily="18" charset="0"/>
              </a:rPr>
              <a:t>U</a:t>
            </a:r>
            <a:r>
              <a:rPr lang="en-IN" sz="2200" cap="none" spc="-5" dirty="0">
                <a:latin typeface="Times New Roman" panose="02020603050405020304" pitchFamily="18" charset="0"/>
                <a:cs typeface="Times New Roman" panose="02020603050405020304" pitchFamily="18" charset="0"/>
              </a:rPr>
              <a:t>ser can make </a:t>
            </a:r>
            <a:r>
              <a:rPr lang="en-IN" sz="2200" cap="none" dirty="0">
                <a:latin typeface="Times New Roman" panose="02020603050405020304" pitchFamily="18" charset="0"/>
                <a:cs typeface="Times New Roman" panose="02020603050405020304" pitchFamily="18" charset="0"/>
              </a:rPr>
              <a:t>new password by </a:t>
            </a:r>
            <a:r>
              <a:rPr lang="en-IN" sz="2200" cap="none" spc="5" dirty="0">
                <a:latin typeface="Times New Roman" panose="02020603050405020304" pitchFamily="18" charset="0"/>
                <a:cs typeface="Times New Roman" panose="02020603050405020304" pitchFamily="18" charset="0"/>
              </a:rPr>
              <a:t> </a:t>
            </a:r>
            <a:r>
              <a:rPr lang="en-IN" sz="2200" cap="none" spc="-5" dirty="0">
                <a:latin typeface="Times New Roman" panose="02020603050405020304" pitchFamily="18" charset="0"/>
                <a:cs typeface="Times New Roman" panose="02020603050405020304" pitchFamily="18" charset="0"/>
              </a:rPr>
              <a:t>clicking</a:t>
            </a:r>
            <a:r>
              <a:rPr lang="en-IN" sz="2200" cap="none" spc="-25" dirty="0">
                <a:latin typeface="Times New Roman" panose="02020603050405020304" pitchFamily="18" charset="0"/>
                <a:cs typeface="Times New Roman" panose="02020603050405020304" pitchFamily="18" charset="0"/>
              </a:rPr>
              <a:t> </a:t>
            </a:r>
            <a:r>
              <a:rPr lang="en-IN" sz="2200" cap="none" dirty="0">
                <a:latin typeface="Times New Roman" panose="02020603050405020304" pitchFamily="18" charset="0"/>
                <a:cs typeface="Times New Roman" panose="02020603050405020304" pitchFamily="18" charset="0"/>
              </a:rPr>
              <a:t>on</a:t>
            </a:r>
            <a:r>
              <a:rPr lang="en-IN" sz="2200" cap="none" spc="-20" dirty="0">
                <a:latin typeface="Times New Roman" panose="02020603050405020304" pitchFamily="18" charset="0"/>
                <a:cs typeface="Times New Roman" panose="02020603050405020304" pitchFamily="18" charset="0"/>
              </a:rPr>
              <a:t> </a:t>
            </a:r>
            <a:r>
              <a:rPr lang="en-IN" sz="2200" cap="none" dirty="0">
                <a:latin typeface="Times New Roman" panose="02020603050405020304" pitchFamily="18" charset="0"/>
                <a:cs typeface="Times New Roman" panose="02020603050405020304" pitchFamily="18" charset="0"/>
              </a:rPr>
              <a:t>forgot</a:t>
            </a:r>
            <a:r>
              <a:rPr lang="en-IN" sz="2200" cap="none" spc="-20" dirty="0">
                <a:latin typeface="Times New Roman" panose="02020603050405020304" pitchFamily="18" charset="0"/>
                <a:cs typeface="Times New Roman" panose="02020603050405020304" pitchFamily="18" charset="0"/>
              </a:rPr>
              <a:t> </a:t>
            </a:r>
            <a:r>
              <a:rPr lang="en-IN" sz="2200" cap="none" dirty="0">
                <a:latin typeface="Times New Roman" panose="02020603050405020304" pitchFamily="18" charset="0"/>
                <a:cs typeface="Times New Roman" panose="02020603050405020304" pitchFamily="18" charset="0"/>
              </a:rPr>
              <a:t>password</a:t>
            </a:r>
            <a:r>
              <a:rPr lang="en-IN" sz="2200" cap="none" spc="-20" dirty="0">
                <a:latin typeface="Times New Roman" panose="02020603050405020304" pitchFamily="18" charset="0"/>
                <a:cs typeface="Times New Roman" panose="02020603050405020304" pitchFamily="18" charset="0"/>
              </a:rPr>
              <a:t> </a:t>
            </a:r>
            <a:r>
              <a:rPr lang="en-IN" sz="2200" cap="none" dirty="0">
                <a:latin typeface="Times New Roman" panose="02020603050405020304" pitchFamily="18" charset="0"/>
                <a:cs typeface="Times New Roman" panose="02020603050405020304" pitchFamily="18" charset="0"/>
              </a:rPr>
              <a:t>from</a:t>
            </a:r>
            <a:r>
              <a:rPr lang="en-IN" sz="2200" cap="none" spc="-15" dirty="0">
                <a:latin typeface="Times New Roman" panose="02020603050405020304" pitchFamily="18" charset="0"/>
                <a:cs typeface="Times New Roman" panose="02020603050405020304" pitchFamily="18" charset="0"/>
              </a:rPr>
              <a:t> </a:t>
            </a:r>
            <a:r>
              <a:rPr lang="en-IN" sz="2200" cap="none" spc="-5" dirty="0">
                <a:latin typeface="Times New Roman" panose="02020603050405020304" pitchFamily="18" charset="0"/>
                <a:cs typeface="Times New Roman" panose="02020603050405020304" pitchFamily="18" charset="0"/>
              </a:rPr>
              <a:t>login </a:t>
            </a:r>
            <a:r>
              <a:rPr lang="en-IN" sz="2200" cap="none" spc="-535" dirty="0">
                <a:latin typeface="Times New Roman" panose="02020603050405020304" pitchFamily="18" charset="0"/>
                <a:cs typeface="Times New Roman" panose="02020603050405020304" pitchFamily="18" charset="0"/>
              </a:rPr>
              <a:t> </a:t>
            </a:r>
            <a:r>
              <a:rPr lang="en-IN" sz="2200" cap="none" spc="-5" dirty="0">
                <a:latin typeface="Times New Roman" panose="02020603050405020304" pitchFamily="18" charset="0"/>
                <a:cs typeface="Times New Roman" panose="02020603050405020304" pitchFamily="18" charset="0"/>
              </a:rPr>
              <a:t>screen</a:t>
            </a:r>
            <a:br>
              <a:rPr lang="en-IN" sz="1800" dirty="0">
                <a:latin typeface="Times New Roman" panose="02020603050405020304" pitchFamily="18" charset="0"/>
                <a:cs typeface="Times New Roman" panose="02020603050405020304" pitchFamily="18" charset="0"/>
              </a:rPr>
            </a:br>
            <a:endParaRPr lang="en-IN" sz="1800" b="1" cap="none" dirty="0">
              <a:latin typeface="Times New Roman" panose="02020603050405020304" pitchFamily="18" charset="0"/>
              <a:cs typeface="Times New Roman" panose="02020603050405020304" pitchFamily="18" charset="0"/>
            </a:endParaRPr>
          </a:p>
        </p:txBody>
      </p:sp>
      <p:pic>
        <p:nvPicPr>
          <p:cNvPr id="7" name="object 7"/>
          <p:cNvPicPr/>
          <p:nvPr/>
        </p:nvPicPr>
        <p:blipFill>
          <a:blip r:embed="rId2" cstate="print"/>
          <a:stretch>
            <a:fillRect/>
          </a:stretch>
        </p:blipFill>
        <p:spPr>
          <a:xfrm>
            <a:off x="1295400" y="878119"/>
            <a:ext cx="9601200" cy="5551772"/>
          </a:xfrm>
          <a:prstGeom prst="rect">
            <a:avLst/>
          </a:prstGeom>
          <a:effectLst>
            <a:softEdge rad="38100"/>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{90A76648-A63C-124D-A429-4815AC7563B7}tf10001058</Template>
  <TotalTime>4440</TotalTime>
  <Words>665</Words>
  <Application>Microsoft Macintosh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MT</vt:lpstr>
      <vt:lpstr>Calibri</vt:lpstr>
      <vt:lpstr>Calibri Light</vt:lpstr>
      <vt:lpstr>Helvetica Neue</vt:lpstr>
      <vt:lpstr>Söhne</vt:lpstr>
      <vt:lpstr>Times New Roman</vt:lpstr>
      <vt:lpstr>Celestial</vt:lpstr>
      <vt:lpstr>       Project Presentation             Public Restroom  Locator For Specially Challenged</vt:lpstr>
      <vt:lpstr>PowerPoint Presentation</vt:lpstr>
      <vt:lpstr>abstract</vt:lpstr>
      <vt:lpstr>Technology And Database Used</vt:lpstr>
      <vt:lpstr>PowerPoint Presentation</vt:lpstr>
      <vt:lpstr>Existing Features</vt:lpstr>
      <vt:lpstr>PowerPoint Presentation</vt:lpstr>
      <vt:lpstr>PowerPoint Presentation</vt:lpstr>
      <vt:lpstr>Forgot Password: User can make new password by  clicking on forgot password from login  screen </vt:lpstr>
      <vt:lpstr>Reset Password: User can access this  feature from my  account </vt:lpstr>
      <vt:lpstr>Current Location With  Map: JS Map API </vt:lpstr>
      <vt:lpstr>Sort By Ratings</vt:lpstr>
      <vt:lpstr>Enhanced And New Features</vt:lpstr>
      <vt:lpstr>  Enhanced      Home Page          UI Design</vt:lpstr>
      <vt:lpstr>Nearby Restroom List On Dashboard</vt:lpstr>
      <vt:lpstr>Favorite Restroom Section</vt:lpstr>
      <vt:lpstr>By Clicking On Get Direction Button User Will Redirect To The Google Map</vt:lpstr>
      <vt:lpstr>Area Of Focus </vt:lpstr>
      <vt:lpstr>Filter Option </vt:lpstr>
      <vt:lpstr>Pagination </vt:lpstr>
      <vt:lpstr>Contact Page </vt:lpstr>
      <vt:lpstr>Emergency Button </vt:lpstr>
      <vt:lpstr>Manage Profile </vt:lpstr>
      <vt:lpstr>Discuss Individual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Public Restroom Locator for Specially Challenged</dc:title>
  <dc:creator>HP</dc:creator>
  <cp:lastModifiedBy>Valapadasu, Uday Bhaskar</cp:lastModifiedBy>
  <cp:revision>6</cp:revision>
  <cp:lastPrinted>2023-12-03T17:53:57Z</cp:lastPrinted>
  <dcterms:created xsi:type="dcterms:W3CDTF">2023-11-30T06:51:27Z</dcterms:created>
  <dcterms:modified xsi:type="dcterms:W3CDTF">2023-12-09T02:15:27Z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2023-10-17T00:00:00Z</vt:filetime>
  </property>
  <property fmtid="{D5CDD505-2E9C-101B-9397-08002B2CF9AE}" pid="3" name="Creator">
    <vt:lpwstr>Aspose Ltd.</vt:lpwstr>
  </property>
  <property fmtid="{D5CDD505-2E9C-101B-9397-08002B2CF9AE}" pid="4" name="LastSaved">
    <vt:filetime>2023-11-30T00:00:00Z</vt:filetime>
  </property>
</Properties>
</file>